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83" r:id="rId2"/>
    <p:sldId id="290" r:id="rId3"/>
    <p:sldId id="292" r:id="rId4"/>
    <p:sldId id="295" r:id="rId5"/>
    <p:sldId id="297" r:id="rId6"/>
    <p:sldId id="296" r:id="rId7"/>
    <p:sldId id="294" r:id="rId8"/>
    <p:sldId id="288" r:id="rId9"/>
    <p:sldId id="287" r:id="rId10"/>
    <p:sldId id="289" r:id="rId11"/>
    <p:sldId id="273" r:id="rId12"/>
  </p:sldIdLst>
  <p:sldSz cx="9939338" cy="6858000"/>
  <p:notesSz cx="6858000" cy="994727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7" userDrawn="1">
          <p15:clr>
            <a:srgbClr val="A4A3A4"/>
          </p15:clr>
        </p15:guide>
        <p15:guide id="2" pos="22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FFFFFF"/>
    <a:srgbClr val="151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0898" autoAdjust="0"/>
  </p:normalViewPr>
  <p:slideViewPr>
    <p:cSldViewPr>
      <p:cViewPr varScale="1">
        <p:scale>
          <a:sx n="85" d="100"/>
          <a:sy n="85" d="100"/>
        </p:scale>
        <p:origin x="408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07"/>
        <p:guide pos="22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O:\USERS\Sasha\&#1057;&#1050;&#1051;\&#1058;&#1072;&#1073;&#1083;&#1080;&#1094;&#1099;%20&#1082;%20&#1089;&#1083;&#1072;&#1081;&#1076;&#1072;&#1084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5447371227136688E-2"/>
          <c:y val="4.0815361237740017E-2"/>
          <c:w val="0.83200804746354307"/>
          <c:h val="0.7853325106122993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СКЛ!$A$2</c:f>
              <c:strCache>
                <c:ptCount val="1"/>
                <c:pt idx="0">
                  <c:v>Расходы, тыс. руб.</c:v>
                </c:pt>
              </c:strCache>
            </c:strRef>
          </c:tx>
          <c:spPr>
            <a:solidFill>
              <a:srgbClr val="99CCFF"/>
            </a:solidFill>
            <a:ln w="12700">
              <a:solidFill>
                <a:srgbClr val="99CCFF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6293640961363406E-3"/>
                  <c:y val="9.829141466133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719626617113334E-3"/>
                  <c:y val="8.874832798958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715168198413132E-3"/>
                  <c:y val="9.55088905948013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4206330628067222E-3"/>
                  <c:y val="8.6744077358807251E-2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15,7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9.7456367239033607E-17"/>
                  <c:y val="9.98391175165373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СКЛ!$B$1:$E$1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Прогноз на 2015</c:v>
                </c:pt>
              </c:strCache>
            </c:strRef>
          </c:cat>
          <c:val>
            <c:numRef>
              <c:f>СКЛ!$B$2:$E$2</c:f>
              <c:numCache>
                <c:formatCode>#,##0.0</c:formatCode>
                <c:ptCount val="4"/>
                <c:pt idx="0">
                  <c:v>16.7</c:v>
                </c:pt>
                <c:pt idx="1">
                  <c:v>16.399999999999999</c:v>
                </c:pt>
                <c:pt idx="2">
                  <c:v>19.8</c:v>
                </c:pt>
                <c:pt idx="3">
                  <c:v>14.8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810128"/>
        <c:axId val="203517688"/>
      </c:barChart>
      <c:lineChart>
        <c:grouping val="standard"/>
        <c:varyColors val="0"/>
        <c:ser>
          <c:idx val="0"/>
          <c:order val="1"/>
          <c:tx>
            <c:strRef>
              <c:f>СКЛ!$A$3</c:f>
              <c:strCache>
                <c:ptCount val="1"/>
                <c:pt idx="0">
                  <c:v>Путевки</c:v>
                </c:pt>
              </c:strCache>
            </c:strRef>
          </c:tx>
          <c:spPr>
            <a:ln w="82550">
              <a:solidFill>
                <a:srgbClr val="FF0000"/>
              </a:solidFill>
              <a:prstDash val="solid"/>
            </a:ln>
          </c:spPr>
          <c:marker>
            <c:symbol val="diamond"/>
            <c:size val="12"/>
            <c:spPr>
              <a:solidFill>
                <a:srgbClr val="FF6600"/>
              </a:solidFill>
              <a:ln w="50800"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8.3964897303905078E-2"/>
                  <c:y val="7.08405706866847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3094080420011797E-2"/>
                  <c:y val="-8.55328401909835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5050063816519839E-2"/>
                  <c:y val="-6.751620322055837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0291630560479298E-2"/>
                  <c:y val="-7.402618536350671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685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605521402994346E-2"/>
                  <c:y val="-6.489542638574925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685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СКЛ!$B$1:$E$1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Прогноз на 2015</c:v>
                </c:pt>
              </c:strCache>
            </c:strRef>
          </c:cat>
          <c:val>
            <c:numRef>
              <c:f>СКЛ!$B$3:$E$3</c:f>
              <c:numCache>
                <c:formatCode>#,##0</c:formatCode>
                <c:ptCount val="4"/>
                <c:pt idx="0">
                  <c:v>819</c:v>
                </c:pt>
                <c:pt idx="1">
                  <c:v>748</c:v>
                </c:pt>
                <c:pt idx="2">
                  <c:v>924</c:v>
                </c:pt>
                <c:pt idx="3">
                  <c:v>648</c:v>
                </c:pt>
              </c:numCache>
            </c:numRef>
          </c:val>
          <c:smooth val="1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6848544"/>
        <c:axId val="204054184"/>
      </c:lineChart>
      <c:catAx>
        <c:axId val="6810128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0351768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03517688"/>
        <c:scaling>
          <c:orientation val="minMax"/>
          <c:max val="36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600" dirty="0"/>
                  <a:t>млн.руб.</a:t>
                </a:r>
              </a:p>
            </c:rich>
          </c:tx>
          <c:layout>
            <c:manualLayout>
              <c:xMode val="edge"/>
              <c:yMode val="edge"/>
              <c:x val="1.1398963730569948E-2"/>
              <c:y val="0.45238095238095238"/>
            </c:manualLayout>
          </c:layout>
          <c:overlay val="0"/>
          <c:spPr>
            <a:noFill/>
            <a:ln w="25400">
              <a:noFill/>
            </a:ln>
          </c:spPr>
        </c:title>
        <c:numFmt formatCode="#,##0.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810128"/>
        <c:crosses val="autoZero"/>
        <c:crossBetween val="between"/>
        <c:majorUnit val="6"/>
      </c:valAx>
      <c:catAx>
        <c:axId val="156848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4054184"/>
        <c:crosses val="autoZero"/>
        <c:auto val="0"/>
        <c:lblAlgn val="ctr"/>
        <c:lblOffset val="100"/>
        <c:noMultiLvlLbl val="0"/>
      </c:catAx>
      <c:valAx>
        <c:axId val="204054184"/>
        <c:scaling>
          <c:orientation val="minMax"/>
          <c:max val="1300"/>
          <c:min val="0"/>
        </c:scaling>
        <c:delete val="0"/>
        <c:axPos val="r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600" dirty="0"/>
                  <a:t>путевки</a:t>
                </a:r>
              </a:p>
            </c:rich>
          </c:tx>
          <c:layout>
            <c:manualLayout>
              <c:xMode val="edge"/>
              <c:yMode val="edge"/>
              <c:x val="0.96580310880829012"/>
              <c:y val="0.45408163265306123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56848544"/>
        <c:crosses val="max"/>
        <c:crossBetween val="between"/>
      </c:valAx>
      <c:spPr>
        <a:solidFill>
          <a:srgbClr val="C0C0C0">
            <a:alpha val="59000"/>
          </a:srgbClr>
        </a:solidFill>
        <a:ln w="12700">
          <a:solidFill>
            <a:srgbClr val="808080">
              <a:alpha val="54000"/>
            </a:srgbClr>
          </a:solidFill>
          <a:prstDash val="solid"/>
        </a:ln>
        <a:effectLst>
          <a:glow rad="127000">
            <a:srgbClr val="FFFFFF">
              <a:alpha val="43000"/>
            </a:srgbClr>
          </a:glow>
        </a:effectLst>
      </c:spPr>
    </c:plotArea>
    <c:legend>
      <c:legendPos val="b"/>
      <c:layout>
        <c:manualLayout>
          <c:xMode val="edge"/>
          <c:yMode val="edge"/>
          <c:x val="1.4294947401775988E-2"/>
          <c:y val="0.93045936842233534"/>
          <c:w val="0.96773670458232008"/>
          <c:h val="5.8203096876938677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тыс. руб.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53593,6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chemeClr val="accent5">
                        <a:tint val="50000"/>
                        <a:satMod val="300000"/>
                      </a:schemeClr>
                    </a:gs>
                    <a:gs pos="35000">
                      <a:schemeClr val="accent5">
                        <a:tint val="37000"/>
                        <a:satMod val="300000"/>
                      </a:schemeClr>
                    </a:gs>
                    <a:gs pos="100000">
                      <a:schemeClr val="accent5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5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58438,1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chemeClr val="accent5">
                        <a:tint val="50000"/>
                        <a:satMod val="300000"/>
                      </a:schemeClr>
                    </a:gs>
                    <a:gs pos="35000">
                      <a:schemeClr val="accent5">
                        <a:tint val="37000"/>
                        <a:satMod val="300000"/>
                      </a:schemeClr>
                    </a:gs>
                    <a:gs pos="100000">
                      <a:schemeClr val="accent5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5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62431,2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chemeClr val="accent5">
                        <a:tint val="50000"/>
                        <a:satMod val="300000"/>
                      </a:schemeClr>
                    </a:gs>
                    <a:gs pos="35000">
                      <a:schemeClr val="accent5">
                        <a:tint val="37000"/>
                        <a:satMod val="300000"/>
                      </a:schemeClr>
                    </a:gs>
                    <a:gs pos="100000">
                      <a:schemeClr val="accent5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5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66171,2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chemeClr val="accent5">
                        <a:tint val="50000"/>
                        <a:satMod val="300000"/>
                      </a:schemeClr>
                    </a:gs>
                    <a:gs pos="35000">
                      <a:schemeClr val="accent5">
                        <a:tint val="37000"/>
                        <a:satMod val="300000"/>
                      </a:schemeClr>
                    </a:gs>
                    <a:gs pos="100000">
                      <a:schemeClr val="accent5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5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70189,4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chemeClr val="accent5">
                        <a:tint val="50000"/>
                        <a:satMod val="300000"/>
                      </a:schemeClr>
                    </a:gs>
                    <a:gs pos="35000">
                      <a:schemeClr val="accent5">
                        <a:tint val="37000"/>
                        <a:satMod val="300000"/>
                      </a:schemeClr>
                    </a:gs>
                    <a:gs pos="100000">
                      <a:schemeClr val="accent5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5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  <c:pt idx="3">
                  <c:v>2014 год</c:v>
                </c:pt>
                <c:pt idx="4">
                  <c:v>План на 2015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5359.36</c:v>
                </c:pt>
                <c:pt idx="1">
                  <c:v>5843.81</c:v>
                </c:pt>
                <c:pt idx="2">
                  <c:v>6243.12</c:v>
                </c:pt>
                <c:pt idx="3">
                  <c:v>6617.12</c:v>
                </c:pt>
                <c:pt idx="4">
                  <c:v>7018.94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04961736"/>
        <c:axId val="204963696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путевок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1435396067103653E-2"/>
                  <c:y val="-5.0033036627775654E-2"/>
                </c:manualLayout>
              </c:layout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8719007066847645E-2"/>
                  <c:y val="-5.0033036627775654E-2"/>
                </c:manualLayout>
              </c:layout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7569980147133412E-2"/>
                  <c:y val="-4.945347633502413E-2"/>
                </c:manualLayout>
              </c:layout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5651715026832766E-2"/>
                  <c:y val="-4.9260450626850381E-2"/>
                </c:manualLayout>
              </c:layout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3740212440163654E-2"/>
                  <c:y val="-4.9089892241405343E-2"/>
                </c:manualLayout>
              </c:layout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2011 год</c:v>
                </c:pt>
                <c:pt idx="1">
                  <c:v>2012 год</c:v>
                </c:pt>
                <c:pt idx="2">
                  <c:v>2013 год</c:v>
                </c:pt>
                <c:pt idx="3">
                  <c:v>2014 год</c:v>
                </c:pt>
                <c:pt idx="4">
                  <c:v>План на 2015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1696</c:v>
                </c:pt>
                <c:pt idx="1">
                  <c:v>1707</c:v>
                </c:pt>
                <c:pt idx="2">
                  <c:v>1685</c:v>
                </c:pt>
                <c:pt idx="3">
                  <c:v>1666</c:v>
                </c:pt>
                <c:pt idx="4">
                  <c:v>1654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961736"/>
        <c:axId val="204963696"/>
      </c:lineChart>
      <c:catAx>
        <c:axId val="204961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63696"/>
        <c:crosses val="autoZero"/>
        <c:auto val="1"/>
        <c:lblAlgn val="ctr"/>
        <c:lblOffset val="100"/>
        <c:noMultiLvlLbl val="0"/>
      </c:catAx>
      <c:valAx>
        <c:axId val="20496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61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" y="0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" y="2"/>
            <a:ext cx="2975411" cy="49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879357" y="2"/>
            <a:ext cx="2975411" cy="49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57" name="Rectangle 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730250" y="747713"/>
            <a:ext cx="5389563" cy="371951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/>
          </p:nvPr>
        </p:nvSpPr>
        <p:spPr bwMode="auto">
          <a:xfrm>
            <a:off x="685642" y="4726120"/>
            <a:ext cx="5475404" cy="446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81" tIns="46689" rIns="93381" bIns="46689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" y="9445826"/>
            <a:ext cx="2975411" cy="49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651" tIns="46326" rIns="92651" bIns="46326" anchor="ctr"/>
          <a:lstStyle/>
          <a:p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3879358" y="9445828"/>
            <a:ext cx="2965709" cy="4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81" tIns="46689" rIns="93381" bIns="46689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53605" algn="l"/>
                <a:tab pos="908820" algn="l"/>
                <a:tab pos="1364035" algn="l"/>
                <a:tab pos="1819249" algn="l"/>
                <a:tab pos="2274463" algn="l"/>
                <a:tab pos="2729678" algn="l"/>
                <a:tab pos="3184893" algn="l"/>
                <a:tab pos="3640108" algn="l"/>
                <a:tab pos="4095323" algn="l"/>
                <a:tab pos="4550536" algn="l"/>
                <a:tab pos="5005751" algn="l"/>
                <a:tab pos="5460964" algn="l"/>
                <a:tab pos="5916178" algn="l"/>
                <a:tab pos="6371394" algn="l"/>
                <a:tab pos="6826606" algn="l"/>
                <a:tab pos="7281822" algn="l"/>
                <a:tab pos="7737036" algn="l"/>
                <a:tab pos="8192250" algn="l"/>
                <a:tab pos="8647465" algn="l"/>
                <a:tab pos="9102681" algn="l"/>
              </a:tabLst>
              <a:defRPr sz="1200" b="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10F4E0D3-6797-47ED-B104-BD2D213ADC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36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87087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993635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1200" y="749300"/>
            <a:ext cx="5360988" cy="3698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8443" y="4683471"/>
            <a:ext cx="5427530" cy="443697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5398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E23CD9-A8FC-4794-887E-BB59676CE492}" type="slidenum">
              <a:rPr lang="ru-RU"/>
              <a:pPr/>
              <a:t>11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727075" y="747713"/>
            <a:ext cx="5405438" cy="3729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643" y="4726120"/>
            <a:ext cx="5477021" cy="44633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3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6125" y="2130425"/>
            <a:ext cx="844708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0663" y="3886200"/>
            <a:ext cx="6958012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14E33AB-6BA7-43C8-93B0-7D74D3815F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10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7E01EF-92E5-4B05-822F-D1948D047E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662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128588"/>
            <a:ext cx="2233613" cy="59880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6888" y="128588"/>
            <a:ext cx="6548437" cy="59880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E36C81D-B707-4FAA-B101-42293DDBED2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3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80907F6-2AC9-4577-9C14-95875F95C1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5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406900"/>
            <a:ext cx="84470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813" y="2906713"/>
            <a:ext cx="84470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5AE758-5EF6-4ECE-ADF9-4FBB5D97E3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6888" y="1600200"/>
            <a:ext cx="4391025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0313" y="1600200"/>
            <a:ext cx="4391025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BE8AE4-4AB2-4D96-8EB9-423FEB54DC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66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8" y="274638"/>
            <a:ext cx="89455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6888" y="1535113"/>
            <a:ext cx="43910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6888" y="2174875"/>
            <a:ext cx="43910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49838" y="1535113"/>
            <a:ext cx="43926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49838" y="2174875"/>
            <a:ext cx="43926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0664ED8-B426-4428-9E3D-F842650456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8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F65751A-0EEE-441B-ABAA-5E2B633860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3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714EA6-B3D4-41F0-AA7F-24A8F49E34A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08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888" y="273050"/>
            <a:ext cx="32702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273050"/>
            <a:ext cx="55562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6888" y="1435100"/>
            <a:ext cx="32702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2F6088A-313D-44A2-8FBC-C889E13DCE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1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863" y="4800600"/>
            <a:ext cx="59642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7863" y="612775"/>
            <a:ext cx="59642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7863" y="5367338"/>
            <a:ext cx="59642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E7B6B90-4997-4E35-82E9-DD947D379A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2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5050"/>
            </a:gs>
            <a:gs pos="21000">
              <a:schemeClr val="bg2">
                <a:lumMod val="75000"/>
              </a:schemeClr>
            </a:gs>
            <a:gs pos="100000">
              <a:srgbClr val="FDF9D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6888" y="128588"/>
            <a:ext cx="893445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6888" y="1600200"/>
            <a:ext cx="8934450" cy="451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96888" y="6245225"/>
            <a:ext cx="2319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395663" y="6245225"/>
            <a:ext cx="31464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121525" y="6245225"/>
            <a:ext cx="230981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="0">
                <a:solidFill>
                  <a:srgbClr val="000000"/>
                </a:solidFill>
              </a:defRPr>
            </a:lvl1pPr>
          </a:lstStyle>
          <a:p>
            <a:fld id="{2701BA8C-28FE-4224-ABA4-673615639D2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A6CDF43AC8530F4E10ACD30EF643D075E083282D58FC0CC6D3C352C4068FCB91C1206DF16481A50Ai5t5F" TargetMode="External"/><Relationship Id="rId2" Type="http://schemas.openxmlformats.org/officeDocument/2006/relationships/hyperlink" Target="consultantplus://offline/ref=A6CDF43AC8530F4E10ACD30EF643D075E0832A2D58FB0CC6D3C352C4068FCB91C1206DF16481A50Ci5t2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consultantplus://offline/ref=A6CDF43AC8530F4E10ACD30EF643D075E0832A2C5FF80CC6D3C352C4068FCB91C1206DF3i6t5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3175" y="152400"/>
            <a:ext cx="9939338" cy="668338"/>
            <a:chOff x="-2" y="96"/>
            <a:chExt cx="6261" cy="421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887" y="125"/>
              <a:ext cx="526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783" y="288"/>
              <a:ext cx="5477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 flipV="1">
              <a:off x="780" y="311"/>
              <a:ext cx="5479" cy="13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" y="96"/>
              <a:ext cx="5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12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-2" y="284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-2" y="316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49189" y="170080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Совет по делам ветеранов при Губернаторе Мурманской области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55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-3175" y="152400"/>
            <a:ext cx="9942513" cy="669925"/>
            <a:chOff x="-2" y="96"/>
            <a:chExt cx="5762" cy="422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816" y="125"/>
              <a:ext cx="484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914400"/>
              <a:r>
                <a:rPr lang="ru-RU" sz="140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720" y="288"/>
              <a:ext cx="5040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718" y="317"/>
              <a:ext cx="5042" cy="1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0" name="Picture 9" descr="logo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96"/>
              <a:ext cx="528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-2" y="284"/>
              <a:ext cx="182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-2" y="316"/>
              <a:ext cx="182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89710" y="568290"/>
            <a:ext cx="8945404" cy="930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EAEAEA"/>
                </a:solidFill>
                <a:latin typeface="Verdana" pitchFamily="32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6" charset="0"/>
              </a:rPr>
              <a:t>Обеспечение санаторно-курортного лечения пострадавших в следствии несчастных случаев на производстве и профессиональных заболеваний за период 2011-2014 годов и план на 2015 год</a:t>
            </a: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237977007"/>
              </p:ext>
            </p:extLst>
          </p:nvPr>
        </p:nvGraphicFramePr>
        <p:xfrm>
          <a:off x="793206" y="1498396"/>
          <a:ext cx="8280920" cy="4139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83082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2549525" y="2271713"/>
            <a:ext cx="2751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211513" y="2652713"/>
            <a:ext cx="432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7625" y="908050"/>
            <a:ext cx="9890125" cy="413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1pPr>
            <a:lvl2pPr marL="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lvl="1" indent="0" algn="ctr">
              <a:buClrTx/>
              <a:buFontTx/>
              <a:buNone/>
            </a:pPr>
            <a:endParaRPr lang="ru-RU" sz="1400" b="0">
              <a:solidFill>
                <a:srgbClr val="000066"/>
              </a:solidFill>
              <a:latin typeface="Arial" charset="0"/>
            </a:endParaRPr>
          </a:p>
          <a:p>
            <a:pPr lvl="1" indent="0" algn="ctr">
              <a:buClrTx/>
              <a:buFontTx/>
              <a:buNone/>
            </a:pPr>
            <a:endParaRPr lang="ru-RU" sz="1400" b="0">
              <a:solidFill>
                <a:srgbClr val="000066"/>
              </a:solidFill>
              <a:latin typeface="Arial" charset="0"/>
            </a:endParaRPr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-3175" y="152400"/>
            <a:ext cx="9939338" cy="668338"/>
            <a:chOff x="-2" y="96"/>
            <a:chExt cx="6261" cy="421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887" y="125"/>
              <a:ext cx="526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>
              <a:off x="783" y="288"/>
              <a:ext cx="5477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 flipV="1">
              <a:off x="780" y="311"/>
              <a:ext cx="5479" cy="13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0488" name="Picture 8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" y="96"/>
              <a:ext cx="5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12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>
              <a:off x="-2" y="284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>
              <a:off x="-2" y="316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2162175" y="2924175"/>
            <a:ext cx="60848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4800" b="0" dirty="0"/>
              <a:t>Спасибо 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137" y="749120"/>
            <a:ext cx="8934450" cy="432048"/>
          </a:xfrm>
        </p:spPr>
        <p:txBody>
          <a:bodyPr/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категорий граждан-получателей набора социальных услуг (ст. 6.1, 6.7 Федерального закона от 17.07.1999 № 178-ФЗ «О государственной социальной помощи»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92" y="78502"/>
            <a:ext cx="9955631" cy="67061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2882" y="1290638"/>
            <a:ext cx="8662462" cy="48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6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189" y="2564904"/>
            <a:ext cx="8934450" cy="1505520"/>
          </a:xfrm>
        </p:spPr>
        <p:txBody>
          <a:bodyPr/>
          <a:lstStyle/>
          <a:p>
            <a:r>
              <a:rPr lang="ru-RU" sz="1600" dirty="0"/>
              <a:t>Бюджетом Фонда социального страхования Российской Федерации на 2015 год для оплаты путевок на санаторно-курортное лечение для граждан-получателей набора социальных Мурманской области предусмотрены ассигнования в размере 15 млн. руб. </a:t>
            </a:r>
            <a:br>
              <a:rPr lang="ru-RU" sz="1600" dirty="0"/>
            </a:br>
            <a:r>
              <a:rPr lang="ru-RU" sz="1600" dirty="0"/>
              <a:t>По итогам размещения заказов в 2015 году было отобрано 25 здравниц, </a:t>
            </a:r>
            <a:r>
              <a:rPr lang="ru-RU" sz="1600" b="1" dirty="0"/>
              <a:t>приобретено 644 путевки: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600" dirty="0"/>
              <a:t>Санатории Мурманской области - 261 путевка;</a:t>
            </a:r>
            <a:br>
              <a:rPr lang="ru-RU" sz="1600" dirty="0"/>
            </a:br>
            <a:r>
              <a:rPr lang="ru-RU" sz="1600" dirty="0"/>
              <a:t>На Черноморское побережье - 66 путевок;</a:t>
            </a:r>
            <a:br>
              <a:rPr lang="ru-RU" sz="1600" dirty="0"/>
            </a:br>
            <a:r>
              <a:rPr lang="ru-RU" sz="1600" dirty="0"/>
              <a:t>Кавказские Минеральные воды – 40 путевок; </a:t>
            </a:r>
            <a:br>
              <a:rPr lang="ru-RU" sz="1600" dirty="0"/>
            </a:br>
            <a:r>
              <a:rPr lang="ru-RU" sz="1600" dirty="0"/>
              <a:t>Среднюю полосу — 40 путевок;</a:t>
            </a:r>
            <a:br>
              <a:rPr lang="ru-RU" sz="1600" dirty="0"/>
            </a:br>
            <a:r>
              <a:rPr lang="ru-RU" sz="1600" dirty="0"/>
              <a:t>в специализированные санатории - 237 путевок.</a:t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На </a:t>
            </a:r>
            <a:r>
              <a:rPr lang="ru-RU" sz="1600" dirty="0"/>
              <a:t>санаторно-курортное лечение отдельных категорий граждан в санаторно-курортных организациях, расположенных в Республике Крым и г. Севастополь</a:t>
            </a:r>
            <a:r>
              <a:rPr lang="ru-RU" sz="1600" b="1" dirty="0"/>
              <a:t>, </a:t>
            </a:r>
            <a:r>
              <a:rPr lang="ru-RU" sz="1600" dirty="0"/>
              <a:t>региональному отделению было выделено</a:t>
            </a:r>
            <a:r>
              <a:rPr lang="ru-RU" sz="1600" b="1" dirty="0"/>
              <a:t> </a:t>
            </a:r>
            <a:r>
              <a:rPr lang="ru-RU" sz="1600" dirty="0"/>
              <a:t>0,7 млн. и</a:t>
            </a:r>
            <a:r>
              <a:rPr lang="ru-RU" sz="1600" b="1" dirty="0"/>
              <a:t> приобретена 41 путевка.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92" y="78502"/>
            <a:ext cx="995563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1317" y="447676"/>
            <a:ext cx="5964237" cy="804862"/>
          </a:xfrm>
        </p:spPr>
        <p:txBody>
          <a:bodyPr/>
          <a:lstStyle/>
          <a:p>
            <a:r>
              <a:rPr lang="ru-RU" dirty="0" smtClean="0"/>
              <a:t>Санаторий «Лапландия» п. Мурмаши Мурманской области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" y="0"/>
            <a:ext cx="9955631" cy="670618"/>
          </a:xfrm>
          <a:prstGeom prst="rect">
            <a:avLst/>
          </a:prstGeom>
        </p:spPr>
      </p:pic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1833" b="21833"/>
          <a:stretch>
            <a:fillRect/>
          </a:stretch>
        </p:blipFill>
        <p:spPr>
          <a:xfrm>
            <a:off x="1986304" y="1252538"/>
            <a:ext cx="596423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4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6" b="4006"/>
          <a:stretch>
            <a:fillRect/>
          </a:stretch>
        </p:blipFill>
        <p:spPr>
          <a:xfrm>
            <a:off x="1947862" y="1412776"/>
            <a:ext cx="5964237" cy="39545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86304" y="836712"/>
            <a:ext cx="5964237" cy="804862"/>
          </a:xfrm>
        </p:spPr>
        <p:txBody>
          <a:bodyPr/>
          <a:lstStyle/>
          <a:p>
            <a:pPr algn="ctr"/>
            <a:r>
              <a:rPr lang="ru-RU" dirty="0" smtClean="0"/>
              <a:t>Санаторий-профилакторий «Ковдорский» г. </a:t>
            </a:r>
            <a:r>
              <a:rPr lang="ru-RU" dirty="0" err="1" smtClean="0"/>
              <a:t>Ковдор</a:t>
            </a:r>
            <a:r>
              <a:rPr lang="ru-RU" dirty="0" smtClean="0"/>
              <a:t> Мурманской области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92" y="78502"/>
            <a:ext cx="995563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1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61357" y="749120"/>
            <a:ext cx="5964237" cy="804862"/>
          </a:xfrm>
        </p:spPr>
        <p:txBody>
          <a:bodyPr/>
          <a:lstStyle/>
          <a:p>
            <a:r>
              <a:rPr lang="ru-RU" dirty="0" smtClean="0"/>
              <a:t>Санаторий «Тамара» (г. Мурманск)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208" b="16208"/>
          <a:stretch>
            <a:fillRect/>
          </a:stretch>
        </p:blipFill>
        <p:spPr>
          <a:xfrm>
            <a:off x="1986304" y="1228012"/>
            <a:ext cx="5964237" cy="4114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92" y="78502"/>
            <a:ext cx="995563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079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888" y="717550"/>
            <a:ext cx="8934450" cy="6023817"/>
          </a:xfrm>
        </p:spPr>
        <p:txBody>
          <a:bodyPr/>
          <a:lstStyle/>
          <a:p>
            <a:pPr marL="0" lvl="0" indent="0" algn="r" eaLnBrk="1" hangingPunct="1">
              <a:spcBef>
                <a:spcPct val="0"/>
              </a:spcBef>
            </a:pPr>
            <a:r>
              <a:rPr lang="ru-RU" sz="1400" kern="1200" dirty="0">
                <a:solidFill>
                  <a:prstClr val="black"/>
                </a:solidFill>
                <a:latin typeface="Times New Roman" pitchFamily="18" charset="0"/>
              </a:rPr>
              <a:t>Утверждена</a:t>
            </a:r>
          </a:p>
          <a:p>
            <a:pPr marL="0" lvl="0" indent="0" algn="r" eaLnBrk="1" hangingPunct="1">
              <a:spcBef>
                <a:spcPct val="0"/>
              </a:spcBef>
            </a:pPr>
            <a:r>
              <a:rPr lang="ru-RU" sz="1400" kern="1200" dirty="0">
                <a:solidFill>
                  <a:prstClr val="black"/>
                </a:solidFill>
                <a:latin typeface="Times New Roman" pitchFamily="18" charset="0"/>
              </a:rPr>
              <a:t>постановлением Правительства</a:t>
            </a:r>
          </a:p>
          <a:p>
            <a:pPr marL="0" lvl="0" indent="0" algn="r" eaLnBrk="1" hangingPunct="1">
              <a:spcBef>
                <a:spcPct val="0"/>
              </a:spcBef>
            </a:pPr>
            <a:r>
              <a:rPr lang="ru-RU" sz="1400" kern="1200" dirty="0">
                <a:solidFill>
                  <a:prstClr val="black"/>
                </a:solidFill>
                <a:latin typeface="Times New Roman" pitchFamily="18" charset="0"/>
              </a:rPr>
              <a:t>Российской Федерации</a:t>
            </a:r>
          </a:p>
          <a:p>
            <a:pPr marL="0" lvl="0" indent="0" algn="r" eaLnBrk="1" hangingPunct="1">
              <a:spcBef>
                <a:spcPct val="0"/>
              </a:spcBef>
            </a:pPr>
            <a:r>
              <a:rPr lang="ru-RU" sz="1400" kern="1200" dirty="0">
                <a:solidFill>
                  <a:prstClr val="black"/>
                </a:solidFill>
                <a:latin typeface="Times New Roman" pitchFamily="18" charset="0"/>
              </a:rPr>
              <a:t>от 26 декабря 2013 г. N 1294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МЕТОДИКА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РАСЧЕТА ОБЪЕМА СРЕДСТВ, ПРЕДУСМОТРЕННЫХ НА ФИНАНСОВОЕ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ОБЕСПЕЧЕНИЕ РАСХОДОВ ПО ПРЕДОСТАВЛЕНИЮ ГРАЖДАНАМ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ГОСУДАРСТВЕННОЙ СОЦИАЛЬНОЙ ПОМОЩИ В ВИДЕ НАБОРА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СОЦИАЛЬНЫХ УСЛУГ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(введена 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  <a:hlinkClick r:id="rId2"/>
              </a:rPr>
              <a:t>Постановлением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Правительства РФ от 26.12.2013 N 1294)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/>
            </a:r>
            <a:b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Объем финансирования расходов по предоставлению гражданам путевок на санаторно-курортное лечение (</a:t>
            </a: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Vск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) определяется по формуле:</a:t>
            </a:r>
          </a:p>
          <a:p>
            <a:pPr marL="0" lvl="0" indent="0" eaLnBrk="1" hangingPunct="1">
              <a:spcBef>
                <a:spcPct val="0"/>
              </a:spcBef>
            </a:pPr>
            <a:endParaRPr lang="ru-RU" sz="1300" kern="1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Vск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= </a:t>
            </a: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Nск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x </a:t>
            </a: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Чск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x 12,</a:t>
            </a:r>
          </a:p>
          <a:p>
            <a:pPr marL="0" lvl="0" indent="0" eaLnBrk="1" hangingPunct="1">
              <a:spcBef>
                <a:spcPct val="0"/>
              </a:spcBef>
            </a:pP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где:</a:t>
            </a:r>
          </a:p>
          <a:p>
            <a:pPr marL="0" lvl="0" indent="0" algn="just" eaLnBrk="1" hangingPunct="1">
              <a:spcBef>
                <a:spcPct val="0"/>
              </a:spcBef>
            </a:pP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Nск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- 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  <a:hlinkClick r:id="rId3"/>
              </a:rPr>
              <a:t>норматив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финансовых затрат в месяц на одного гражданина, получающего государственную социальную помощь в виде социальной услуги по санаторно-курортному лечению, утверждаемый ежегодно Министерством труда и социальной защиты Российской Федерации;</a:t>
            </a:r>
          </a:p>
          <a:p>
            <a:pPr marL="0" lvl="0" indent="0" algn="just" eaLnBrk="1" hangingPunct="1">
              <a:spcBef>
                <a:spcPct val="0"/>
              </a:spcBef>
            </a:pP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Чск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- численность граждан из числа включенных в Федеральный регистр лиц, имеющих право на получение государственной социальной помощи, по состоянию на 1 октября года, предшествующего очередному году, в котором указанные граждане будут иметь право на получение набора социальных услуг в соответствии со 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  <a:hlinkClick r:id="rId4"/>
              </a:rPr>
              <a:t>статьей 6.2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Федерального закона "О государственной социальной помощи" в виде социальной услуги по санаторно-курортному лечению.</a:t>
            </a:r>
          </a:p>
          <a:p>
            <a:pPr marL="0" lvl="0" indent="0" algn="just" eaLnBrk="1" hangingPunct="1">
              <a:spcBef>
                <a:spcPct val="0"/>
              </a:spcBef>
            </a:pPr>
            <a:endParaRPr lang="ru-RU" sz="1300" kern="1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eaLnBrk="1" hangingPunct="1">
              <a:spcBef>
                <a:spcPct val="0"/>
              </a:spcBef>
            </a:pP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Например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: 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Nск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=10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9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,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35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руб. (утвержден Приказом Министерства труда и социальной защиты Российской Федерации </a:t>
            </a:r>
            <a:endParaRPr lang="en-US" sz="1300" kern="1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от 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21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.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11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.201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4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г. № 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933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н)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По состоянию на 01.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10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.1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5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по сведениям Регистра Пенсионного Фонда в Мурманской области </a:t>
            </a:r>
            <a:r>
              <a:rPr lang="ru-RU" sz="1300" kern="1200" dirty="0" err="1">
                <a:solidFill>
                  <a:prstClr val="black"/>
                </a:solidFill>
                <a:latin typeface="Times New Roman" pitchFamily="18" charset="0"/>
              </a:rPr>
              <a:t>Чск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=13 2</a:t>
            </a:r>
            <a:r>
              <a:rPr lang="en-US" sz="1300" kern="1200" dirty="0">
                <a:solidFill>
                  <a:prstClr val="black"/>
                </a:solidFill>
                <a:latin typeface="Times New Roman" pitchFamily="18" charset="0"/>
              </a:rPr>
              <a:t>82</a:t>
            </a:r>
            <a:r>
              <a:rPr lang="ru-RU" sz="1300" kern="1200" dirty="0">
                <a:solidFill>
                  <a:prstClr val="black"/>
                </a:solidFill>
                <a:latin typeface="Times New Roman" pitchFamily="18" charset="0"/>
              </a:rPr>
              <a:t> человек </a:t>
            </a:r>
          </a:p>
          <a:p>
            <a:pPr marL="0" lvl="0" indent="0" algn="ctr" eaLnBrk="1" hangingPunct="1">
              <a:spcBef>
                <a:spcPct val="0"/>
              </a:spcBef>
            </a:pPr>
            <a:r>
              <a:rPr lang="ru-RU" sz="1300" b="1" kern="1200" dirty="0" err="1">
                <a:solidFill>
                  <a:prstClr val="black"/>
                </a:solidFill>
                <a:latin typeface="Times New Roman" pitchFamily="18" charset="0"/>
              </a:rPr>
              <a:t>Vск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= 10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9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,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3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5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x 13 2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82 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x 12 = 1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7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 4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28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64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0</a:t>
            </a:r>
            <a:r>
              <a:rPr lang="en-US" sz="1300" b="1" kern="1200" dirty="0">
                <a:solidFill>
                  <a:prstClr val="black"/>
                </a:solidFill>
                <a:latin typeface="Times New Roman" pitchFamily="18" charset="0"/>
              </a:rPr>
              <a:t>,4</a:t>
            </a:r>
            <a:r>
              <a:rPr lang="ru-RU" sz="1300" b="1" kern="1200" dirty="0">
                <a:solidFill>
                  <a:prstClr val="black"/>
                </a:solidFill>
                <a:latin typeface="Times New Roman" pitchFamily="18" charset="0"/>
              </a:rPr>
              <a:t> руб. </a:t>
            </a:r>
          </a:p>
          <a:p>
            <a:pPr marL="0" lvl="0" indent="0" algn="just" eaLnBrk="1" hangingPunct="1">
              <a:spcBef>
                <a:spcPct val="0"/>
              </a:spcBef>
            </a:pPr>
            <a:endParaRPr lang="ru-RU" sz="1600" kern="12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eaLnBrk="1" hangingPunct="1">
              <a:spcBef>
                <a:spcPct val="0"/>
              </a:spcBef>
            </a:pPr>
            <a:endParaRPr lang="ru-RU" sz="1600" b="1" kern="1200" dirty="0">
              <a:solidFill>
                <a:prstClr val="white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-3175" y="152400"/>
            <a:ext cx="9939338" cy="668338"/>
            <a:chOff x="-2" y="96"/>
            <a:chExt cx="6261" cy="421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887" y="125"/>
              <a:ext cx="526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783" y="288"/>
              <a:ext cx="5477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780" y="311"/>
              <a:ext cx="5479" cy="13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5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" y="96"/>
              <a:ext cx="5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12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-2" y="284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-2" y="316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804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550319" y="2271713"/>
            <a:ext cx="2751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212307" y="2652713"/>
            <a:ext cx="432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06309"/>
              </p:ext>
            </p:extLst>
          </p:nvPr>
        </p:nvGraphicFramePr>
        <p:xfrm>
          <a:off x="145257" y="1641476"/>
          <a:ext cx="9432924" cy="5274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6749"/>
                <a:gridCol w="1359020"/>
                <a:gridCol w="1279077"/>
                <a:gridCol w="1279077"/>
                <a:gridCol w="1199001"/>
              </a:tblGrid>
              <a:tr h="56241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Содержание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прогноз)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7644">
                <a:tc>
                  <a:txBody>
                    <a:bodyPr/>
                    <a:lstStyle/>
                    <a:p>
                      <a:pPr algn="l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Состоят</a:t>
                      </a:r>
                      <a:r>
                        <a:rPr lang="ru-RU" sz="2200" b="1" baseline="0" dirty="0" smtClean="0">
                          <a:solidFill>
                            <a:schemeClr val="tx1"/>
                          </a:solidFill>
                        </a:rPr>
                        <a:t> в регистре ПФ РФ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47 253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46 287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44 706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43 902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79939">
                <a:tc>
                  <a:txBody>
                    <a:bodyPr/>
                    <a:lstStyle/>
                    <a:p>
                      <a:pPr algn="l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Имеют</a:t>
                      </a:r>
                      <a:r>
                        <a:rPr lang="ru-RU" sz="2200" b="1" baseline="0" dirty="0" smtClean="0">
                          <a:solidFill>
                            <a:schemeClr val="tx1"/>
                          </a:solidFill>
                        </a:rPr>
                        <a:t> право на обеспечение СКЛ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14 233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13 694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14 808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13 282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7644">
                <a:tc>
                  <a:txBody>
                    <a:bodyPr/>
                    <a:lstStyle/>
                    <a:p>
                      <a:pPr algn="l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Поступило заявлений на СКЛ (с учетом сопровождающих)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2 933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2 513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2 761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2 717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350">
                <a:tc>
                  <a:txBody>
                    <a:bodyPr/>
                    <a:lstStyle/>
                    <a:p>
                      <a:pPr algn="l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Обеспечение путевками </a:t>
                      </a:r>
                      <a:r>
                        <a:rPr lang="ru-RU" sz="2200" b="1" baseline="0" dirty="0" smtClean="0">
                          <a:solidFill>
                            <a:schemeClr val="tx1"/>
                          </a:solidFill>
                        </a:rPr>
                        <a:t>(с учетом сопровождающих)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819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748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924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685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7644">
                <a:tc>
                  <a:txBody>
                    <a:bodyPr/>
                    <a:lstStyle/>
                    <a:p>
                      <a:pPr algn="l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% обеспеченности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27,9 %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2200" b="1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ru-RU" sz="2200" b="1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33,5 %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</a:rPr>
                        <a:t>25,2 %</a:t>
                      </a:r>
                      <a:endParaRPr lang="ru-RU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802483" y="995363"/>
            <a:ext cx="8358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ctr" eaLnBrk="1" hangingPunct="1">
              <a:defRPr/>
            </a:pPr>
            <a:r>
              <a:rPr lang="ru-RU" sz="1800" dirty="0">
                <a:latin typeface="Arial" pitchFamily="34" charset="0"/>
              </a:rPr>
              <a:t>Информация об обеспечении санаторно-курортным лечением </a:t>
            </a:r>
            <a:r>
              <a:rPr lang="ru-RU" sz="1800" dirty="0" smtClean="0">
                <a:latin typeface="Arial" pitchFamily="34" charset="0"/>
              </a:rPr>
              <a:t>граждан – получателей набора социальных услуг</a:t>
            </a:r>
            <a:endParaRPr lang="ru-RU" sz="1800" dirty="0">
              <a:latin typeface="Arial" pitchFamily="34" charset="0"/>
            </a:endParaRPr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-3175" y="152400"/>
            <a:ext cx="9939338" cy="668338"/>
            <a:chOff x="-2" y="96"/>
            <a:chExt cx="6261" cy="421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887" y="125"/>
              <a:ext cx="526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783" y="288"/>
              <a:ext cx="5477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7"/>
            <p:cNvSpPr>
              <a:spLocks noChangeShapeType="1"/>
            </p:cNvSpPr>
            <p:nvPr/>
          </p:nvSpPr>
          <p:spPr bwMode="auto">
            <a:xfrm flipV="1">
              <a:off x="780" y="311"/>
              <a:ext cx="5479" cy="13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" y="96"/>
              <a:ext cx="5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12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-2" y="284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-2" y="316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8858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2550319" y="2271713"/>
            <a:ext cx="2751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212307" y="2652713"/>
            <a:ext cx="432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4519" name="TextBox 2"/>
          <p:cNvSpPr txBox="1">
            <a:spLocks noChangeArrowheads="1"/>
          </p:cNvSpPr>
          <p:nvPr/>
        </p:nvSpPr>
        <p:spPr bwMode="auto">
          <a:xfrm>
            <a:off x="332582" y="935038"/>
            <a:ext cx="94408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Оказание государственной социальной помощи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гражданам-получателям набора социальных услуг </a:t>
            </a:r>
            <a:r>
              <a:rPr lang="ru-RU" altLang="ru-RU" sz="1800" dirty="0">
                <a:latin typeface="Times New Roman" panose="02020603050405020304" pitchFamily="18" charset="0"/>
              </a:rPr>
              <a:t>в части оплаты санаторно-курортного лечения за период 2011-201</a:t>
            </a:r>
            <a:r>
              <a:rPr lang="en-US" altLang="ru-RU" sz="1800" dirty="0">
                <a:latin typeface="Times New Roman" panose="02020603050405020304" pitchFamily="18" charset="0"/>
              </a:rPr>
              <a:t>4</a:t>
            </a:r>
            <a:r>
              <a:rPr lang="ru-RU" altLang="ru-RU" sz="1800" dirty="0">
                <a:latin typeface="Times New Roman" panose="02020603050405020304" pitchFamily="18" charset="0"/>
              </a:rPr>
              <a:t> г. г. и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прогноз </a:t>
            </a:r>
            <a:r>
              <a:rPr lang="ru-RU" altLang="ru-RU" sz="1800" dirty="0">
                <a:latin typeface="Times New Roman" panose="02020603050405020304" pitchFamily="18" charset="0"/>
              </a:rPr>
              <a:t>на 201</a:t>
            </a:r>
            <a:r>
              <a:rPr lang="en-US" altLang="ru-RU" sz="1800" dirty="0">
                <a:latin typeface="Times New Roman" panose="02020603050405020304" pitchFamily="18" charset="0"/>
              </a:rPr>
              <a:t>5</a:t>
            </a:r>
            <a:r>
              <a:rPr lang="ru-RU" altLang="ru-RU" sz="1800" dirty="0">
                <a:latin typeface="Times New Roman" panose="02020603050405020304" pitchFamily="18" charset="0"/>
              </a:rPr>
              <a:t> год</a:t>
            </a:r>
            <a:endParaRPr lang="ru-RU" altLang="ru-RU" sz="17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5" name="Диаграмм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929592"/>
              </p:ext>
            </p:extLst>
          </p:nvPr>
        </p:nvGraphicFramePr>
        <p:xfrm>
          <a:off x="217142" y="1581174"/>
          <a:ext cx="9556303" cy="5088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-3175" y="152400"/>
            <a:ext cx="9939338" cy="668338"/>
            <a:chOff x="-2" y="96"/>
            <a:chExt cx="6261" cy="421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887" y="125"/>
              <a:ext cx="526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0">
                  <a:solidFill>
                    <a:srgbClr val="000099"/>
                  </a:solidFill>
                </a:rPr>
                <a:t>Г У  –  М у р м а н с к о е   р е г и о н а л ь н о е   о т д е л е н и е   ФСС   РФ</a:t>
              </a:r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783" y="288"/>
              <a:ext cx="5477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7"/>
            <p:cNvSpPr>
              <a:spLocks noChangeShapeType="1"/>
            </p:cNvSpPr>
            <p:nvPr/>
          </p:nvSpPr>
          <p:spPr bwMode="auto">
            <a:xfrm flipV="1">
              <a:off x="780" y="311"/>
              <a:ext cx="5479" cy="13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0" name="Picture 8"/>
            <p:cNvPicPr>
              <a:picLocks noChangeAspect="1" noChangeArrowheads="1"/>
            </p:cNvPicPr>
            <p:nvPr/>
          </p:nvPicPr>
          <p:blipFill>
            <a:blip r:embed="rId4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" y="96"/>
              <a:ext cx="574" cy="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12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1" name="Line 9"/>
            <p:cNvSpPr>
              <a:spLocks noChangeShapeType="1"/>
            </p:cNvSpPr>
            <p:nvPr/>
          </p:nvSpPr>
          <p:spPr bwMode="auto">
            <a:xfrm>
              <a:off x="-2" y="284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-2" y="316"/>
              <a:ext cx="198" cy="1"/>
            </a:xfrm>
            <a:prstGeom prst="line">
              <a:avLst/>
            </a:prstGeom>
            <a:noFill/>
            <a:ln w="1908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7168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17330</TotalTime>
  <Words>511</Words>
  <Application>Microsoft Office PowerPoint</Application>
  <PresentationFormat>Произвольный</PresentationFormat>
  <Paragraphs>93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Оформление по умолчанию</vt:lpstr>
      <vt:lpstr>Презентация PowerPoint</vt:lpstr>
      <vt:lpstr>Перечень категорий граждан-получателей набора социальных услуг (ст. 6.1, 6.7 Федерального закона от 17.07.1999 № 178-ФЗ «О государственной социальной помощи»</vt:lpstr>
      <vt:lpstr>Бюджетом Фонда социального страхования Российской Федерации на 2015 год для оплаты путевок на санаторно-курортное лечение для граждан-получателей набора социальных Мурманской области предусмотрены ассигнования в размере 15 млн. руб.  По итогам размещения заказов в 2015 году было отобрано 25 здравниц, приобретено 644 путевки:   Санатории Мурманской области - 261 путевка; На Черноморское побережье - 66 путевок; Кавказские Минеральные воды – 40 путевок;  Среднюю полосу — 40 путевок; в специализированные санатории - 237 путевок.  На санаторно-курортное лечение отдельных категорий граждан в санаторно-курортных организациях, расположенных в Республике Крым и г. Севастополь, региональному отделению было выделено 0,7 млн. и приобретена 41 путевка.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Useroem</dc:creator>
  <cp:lastModifiedBy>Липатова Л.Н.</cp:lastModifiedBy>
  <cp:revision>715</cp:revision>
  <cp:lastPrinted>2015-10-23T11:57:46Z</cp:lastPrinted>
  <dcterms:created xsi:type="dcterms:W3CDTF">2006-10-02T13:21:39Z</dcterms:created>
  <dcterms:modified xsi:type="dcterms:W3CDTF">2015-10-23T12:09:09Z</dcterms:modified>
</cp:coreProperties>
</file>