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32" r:id="rId2"/>
    <p:sldId id="531" r:id="rId3"/>
    <p:sldId id="527" r:id="rId4"/>
    <p:sldId id="533" r:id="rId5"/>
    <p:sldId id="535" r:id="rId6"/>
    <p:sldId id="534" r:id="rId7"/>
    <p:sldId id="536" r:id="rId8"/>
    <p:sldId id="537" r:id="rId9"/>
    <p:sldId id="538" r:id="rId10"/>
    <p:sldId id="543" r:id="rId11"/>
    <p:sldId id="540" r:id="rId12"/>
    <p:sldId id="541" r:id="rId13"/>
    <p:sldId id="542" r:id="rId14"/>
    <p:sldId id="519" r:id="rId15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A7"/>
    <a:srgbClr val="29FF8A"/>
    <a:srgbClr val="FF0707"/>
    <a:srgbClr val="FFFF7D"/>
    <a:srgbClr val="9E5ECE"/>
    <a:srgbClr val="FF5050"/>
    <a:srgbClr val="19D8DD"/>
    <a:srgbClr val="FFE7E7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307" autoAdjust="0"/>
    <p:restoredTop sz="86437" autoAdjust="0"/>
  </p:normalViewPr>
  <p:slideViewPr>
    <p:cSldViewPr>
      <p:cViewPr varScale="1">
        <p:scale>
          <a:sx n="118" d="100"/>
          <a:sy n="118" d="100"/>
        </p:scale>
        <p:origin x="-18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4832</c:v>
                </c:pt>
                <c:pt idx="1">
                  <c:v>5847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лиц, старше трудоспособного возраста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1928</c:v>
                </c:pt>
                <c:pt idx="1">
                  <c:v>2777</c:v>
                </c:pt>
              </c:numCache>
            </c:numRef>
          </c:val>
        </c:ser>
        <c:shape val="cylinder"/>
        <c:axId val="125022592"/>
        <c:axId val="125024128"/>
        <c:axId val="0"/>
      </c:bar3DChart>
      <c:catAx>
        <c:axId val="125022592"/>
        <c:scaling>
          <c:orientation val="minMax"/>
        </c:scaling>
        <c:axPos val="b"/>
        <c:numFmt formatCode="General" sourceLinked="1"/>
        <c:tickLblPos val="nextTo"/>
        <c:crossAx val="125024128"/>
        <c:crosses val="autoZero"/>
        <c:auto val="1"/>
        <c:lblAlgn val="ctr"/>
        <c:lblOffset val="100"/>
      </c:catAx>
      <c:valAx>
        <c:axId val="125024128"/>
        <c:scaling>
          <c:orientation val="minMax"/>
        </c:scaling>
        <c:axPos val="l"/>
        <c:majorGridlines/>
        <c:numFmt formatCode="General" sourceLinked="1"/>
        <c:tickLblPos val="nextTo"/>
        <c:crossAx val="1250225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2014 год план</c:v>
                </c:pt>
                <c:pt idx="1">
                  <c:v>2014 год факт</c:v>
                </c:pt>
                <c:pt idx="2">
                  <c:v>2015 год план</c:v>
                </c:pt>
                <c:pt idx="3">
                  <c:v>2015 год          9 мес.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16700</c:v>
                </c:pt>
                <c:pt idx="1">
                  <c:v>13921</c:v>
                </c:pt>
                <c:pt idx="2">
                  <c:v>14173</c:v>
                </c:pt>
                <c:pt idx="3">
                  <c:v>9610</c:v>
                </c:pt>
              </c:numCache>
            </c:numRef>
          </c:val>
        </c:ser>
        <c:shape val="cylinder"/>
        <c:axId val="125094912"/>
        <c:axId val="126169856"/>
        <c:axId val="0"/>
      </c:bar3DChart>
      <c:catAx>
        <c:axId val="125094912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6169856"/>
        <c:crosses val="autoZero"/>
        <c:auto val="1"/>
        <c:lblAlgn val="ctr"/>
        <c:lblOffset val="100"/>
      </c:catAx>
      <c:valAx>
        <c:axId val="126169856"/>
        <c:scaling>
          <c:orientation val="minMax"/>
        </c:scaling>
        <c:axPos val="l"/>
        <c:majorGridlines/>
        <c:numFmt formatCode="General" sourceLinked="1"/>
        <c:tickLblPos val="nextTo"/>
        <c:crossAx val="12509491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2014 год план</c:v>
                </c:pt>
                <c:pt idx="1">
                  <c:v>2014 год факт</c:v>
                </c:pt>
                <c:pt idx="2">
                  <c:v>2015 год план</c:v>
                </c:pt>
                <c:pt idx="3">
                  <c:v>2015 год          9 мес.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341</c:v>
                </c:pt>
                <c:pt idx="1">
                  <c:v>376</c:v>
                </c:pt>
                <c:pt idx="2">
                  <c:v>267</c:v>
                </c:pt>
                <c:pt idx="3">
                  <c:v>168</c:v>
                </c:pt>
              </c:numCache>
            </c:numRef>
          </c:val>
        </c:ser>
        <c:shape val="cylinder"/>
        <c:axId val="126289024"/>
        <c:axId val="126290560"/>
        <c:axId val="0"/>
      </c:bar3DChart>
      <c:catAx>
        <c:axId val="12628902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6290560"/>
        <c:crosses val="autoZero"/>
        <c:auto val="1"/>
        <c:lblAlgn val="ctr"/>
        <c:lblOffset val="100"/>
      </c:catAx>
      <c:valAx>
        <c:axId val="126290560"/>
        <c:scaling>
          <c:orientation val="minMax"/>
        </c:scaling>
        <c:axPos val="l"/>
        <c:majorGridlines/>
        <c:numFmt formatCode="General" sourceLinked="1"/>
        <c:tickLblPos val="nextTo"/>
        <c:crossAx val="1262890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F9837B-01B6-4C97-ACA8-F671A167902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E79DA1-BEE2-4961-B276-84250CD89913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и функционирование системы рационального назначения и применения лекарственных препаратов</a:t>
          </a:r>
          <a:endParaRPr lang="ru-RU" sz="1400" b="1" dirty="0">
            <a:solidFill>
              <a:schemeClr val="tx1"/>
            </a:solidFill>
          </a:endParaRPr>
        </a:p>
      </dgm:t>
    </dgm:pt>
    <dgm:pt modelId="{35176997-4BF8-4E12-A6FE-FDD4C74762D7}" type="parTrans" cxnId="{17B52075-731C-414D-969C-90ED45BCA22B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135CB759-C755-4FE3-85A0-1D36CD21FBE7}" type="sibTrans" cxnId="{17B52075-731C-414D-969C-90ED45BCA22B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40286424-6FA3-45D8-BC0A-AE0468332CA2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Повышение удовлетворенности населения доступностью  лекарственного обеспечения</a:t>
          </a:r>
        </a:p>
      </dgm:t>
    </dgm:pt>
    <dgm:pt modelId="{1A11938C-2AE6-4DBA-815F-754502C4D368}" type="parTrans" cxnId="{38DA1C46-5D2F-4AFF-B3B8-8438EF015B12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6A865CB6-E6D9-4039-A11A-71F91A2E1875}" type="sibTrans" cxnId="{38DA1C46-5D2F-4AFF-B3B8-8438EF015B12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8DD34F76-72E1-49DB-ADCA-0D23ED782C2B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Обеспечение приоритетных потребностей  здравоохранения в необходимых  лекарственных препаратах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7A8DCA5-BF8B-422E-B08D-5FF8DE48B76B}" type="parTrans" cxnId="{B1337AD4-3A03-4BAF-BE5E-82C5D2F22F6D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6225A772-32C4-4D10-B2CA-D72E36390D4F}" type="sibTrans" cxnId="{B1337AD4-3A03-4BAF-BE5E-82C5D2F22F6D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6D2D09A5-FCEE-4486-81F4-9055406198D7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b="1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Обеспечение безопасности, эффективности и качества лекарственных препаратов при их обращении 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E023D2-1189-4769-A7F5-42AFF85ED9F5}" type="parTrans" cxnId="{8BC83323-64F5-41C0-A49A-B409E04C2AAE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30DC3CBE-5FD3-4060-ADDA-0237591A385C}" type="sibTrans" cxnId="{8BC83323-64F5-41C0-A49A-B409E04C2AAE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DC8271E3-6F73-42F8-A593-2CF91796C04D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Увеличение ожидаемой продолжительности жизни </a:t>
          </a:r>
        </a:p>
      </dgm:t>
    </dgm:pt>
    <dgm:pt modelId="{E0B1EB59-00A4-480B-9223-EFC3254CA4C9}" type="sibTrans" cxnId="{02DDB7B0-9B34-410F-B33D-CBB822222275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0C6EDC6B-D5D2-4085-B93E-CA8A76ED0FAC}" type="parTrans" cxnId="{02DDB7B0-9B34-410F-B33D-CBB822222275}">
      <dgm:prSet/>
      <dgm:spPr/>
      <dgm:t>
        <a:bodyPr/>
        <a:lstStyle/>
        <a:p>
          <a:endParaRPr lang="ru-RU" sz="1400" b="1">
            <a:solidFill>
              <a:schemeClr val="bg1"/>
            </a:solidFill>
          </a:endParaRPr>
        </a:p>
      </dgm:t>
    </dgm:pt>
    <dgm:pt modelId="{2805DA4A-649B-4F0C-9ABA-C621A53C02E2}" type="pres">
      <dgm:prSet presAssocID="{75F9837B-01B6-4C97-ACA8-F671A167902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7BE0EF3-38D3-464C-85E1-7201003CBFCB}" type="pres">
      <dgm:prSet presAssocID="{75F9837B-01B6-4C97-ACA8-F671A1679022}" presName="Name1" presStyleCnt="0"/>
      <dgm:spPr/>
      <dgm:t>
        <a:bodyPr/>
        <a:lstStyle/>
        <a:p>
          <a:endParaRPr lang="ru-RU"/>
        </a:p>
      </dgm:t>
    </dgm:pt>
    <dgm:pt modelId="{04B70FA8-1802-42D7-84CA-E95B517FC218}" type="pres">
      <dgm:prSet presAssocID="{75F9837B-01B6-4C97-ACA8-F671A1679022}" presName="cycle" presStyleCnt="0"/>
      <dgm:spPr/>
      <dgm:t>
        <a:bodyPr/>
        <a:lstStyle/>
        <a:p>
          <a:endParaRPr lang="ru-RU"/>
        </a:p>
      </dgm:t>
    </dgm:pt>
    <dgm:pt modelId="{6AE3EE30-61D1-45E0-A8E8-34E382AADE03}" type="pres">
      <dgm:prSet presAssocID="{75F9837B-01B6-4C97-ACA8-F671A1679022}" presName="srcNode" presStyleLbl="node1" presStyleIdx="0" presStyleCnt="5"/>
      <dgm:spPr/>
      <dgm:t>
        <a:bodyPr/>
        <a:lstStyle/>
        <a:p>
          <a:endParaRPr lang="ru-RU"/>
        </a:p>
      </dgm:t>
    </dgm:pt>
    <dgm:pt modelId="{4F1A539A-2BAA-4488-BCFD-9723E0D1FCD4}" type="pres">
      <dgm:prSet presAssocID="{75F9837B-01B6-4C97-ACA8-F671A1679022}" presName="conn" presStyleLbl="parChTrans1D2" presStyleIdx="0" presStyleCnt="1"/>
      <dgm:spPr/>
      <dgm:t>
        <a:bodyPr/>
        <a:lstStyle/>
        <a:p>
          <a:endParaRPr lang="ru-RU"/>
        </a:p>
      </dgm:t>
    </dgm:pt>
    <dgm:pt modelId="{1276EA6D-3099-4F01-8E0C-BB742F10B556}" type="pres">
      <dgm:prSet presAssocID="{75F9837B-01B6-4C97-ACA8-F671A1679022}" presName="extraNode" presStyleLbl="node1" presStyleIdx="0" presStyleCnt="5"/>
      <dgm:spPr/>
      <dgm:t>
        <a:bodyPr/>
        <a:lstStyle/>
        <a:p>
          <a:endParaRPr lang="ru-RU"/>
        </a:p>
      </dgm:t>
    </dgm:pt>
    <dgm:pt modelId="{6B0F5551-44EB-434D-B248-FCE3CD2DD339}" type="pres">
      <dgm:prSet presAssocID="{75F9837B-01B6-4C97-ACA8-F671A1679022}" presName="dstNode" presStyleLbl="node1" presStyleIdx="0" presStyleCnt="5"/>
      <dgm:spPr/>
      <dgm:t>
        <a:bodyPr/>
        <a:lstStyle/>
        <a:p>
          <a:endParaRPr lang="ru-RU"/>
        </a:p>
      </dgm:t>
    </dgm:pt>
    <dgm:pt modelId="{107E8281-16C5-4DD1-A3B1-15FAC008E3DA}" type="pres">
      <dgm:prSet presAssocID="{64E79DA1-BEE2-4961-B276-84250CD89913}" presName="text_1" presStyleLbl="node1" presStyleIdx="0" presStyleCnt="5" custScaleX="100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16CDD8-6CC8-4781-BC2B-5C6AA7C90D88}" type="pres">
      <dgm:prSet presAssocID="{64E79DA1-BEE2-4961-B276-84250CD89913}" presName="accent_1" presStyleCnt="0"/>
      <dgm:spPr/>
      <dgm:t>
        <a:bodyPr/>
        <a:lstStyle/>
        <a:p>
          <a:endParaRPr lang="ru-RU"/>
        </a:p>
      </dgm:t>
    </dgm:pt>
    <dgm:pt modelId="{AAC509FF-5068-4A9B-A07F-BF36A8D2EBF8}" type="pres">
      <dgm:prSet presAssocID="{64E79DA1-BEE2-4961-B276-84250CD89913}" presName="accentRepeatNode" presStyleLbl="solidFgAcc1" presStyleIdx="0" presStyleCnt="5" custLinFactNeighborX="-4657" custLinFactNeighborY="-7990"/>
      <dgm:spPr>
        <a:solidFill>
          <a:srgbClr val="29FF8A"/>
        </a:solidFill>
      </dgm:spPr>
      <dgm:t>
        <a:bodyPr/>
        <a:lstStyle/>
        <a:p>
          <a:endParaRPr lang="ru-RU"/>
        </a:p>
      </dgm:t>
    </dgm:pt>
    <dgm:pt modelId="{84CB6CC1-D974-4F9F-A67E-F895E1E3D509}" type="pres">
      <dgm:prSet presAssocID="{40286424-6FA3-45D8-BC0A-AE0468332CA2}" presName="text_2" presStyleLbl="node1" presStyleIdx="1" presStyleCnt="5" custScaleX="1021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4B687-780A-4A27-822C-ECF524304269}" type="pres">
      <dgm:prSet presAssocID="{40286424-6FA3-45D8-BC0A-AE0468332CA2}" presName="accent_2" presStyleCnt="0"/>
      <dgm:spPr/>
      <dgm:t>
        <a:bodyPr/>
        <a:lstStyle/>
        <a:p>
          <a:endParaRPr lang="ru-RU"/>
        </a:p>
      </dgm:t>
    </dgm:pt>
    <dgm:pt modelId="{E7C78D4A-A16D-4DCB-9B4E-7C91AD700829}" type="pres">
      <dgm:prSet presAssocID="{40286424-6FA3-45D8-BC0A-AE0468332CA2}" presName="accentRepeatNode" presStyleLbl="solidFgAcc1" presStyleIdx="1" presStyleCnt="5" custLinFactNeighborX="-5056" custLinFactNeighborY="-1884"/>
      <dgm:spPr>
        <a:solidFill>
          <a:srgbClr val="29FF8A"/>
        </a:solidFill>
      </dgm:spPr>
      <dgm:t>
        <a:bodyPr/>
        <a:lstStyle/>
        <a:p>
          <a:endParaRPr lang="ru-RU"/>
        </a:p>
      </dgm:t>
    </dgm:pt>
    <dgm:pt modelId="{D0A726CE-906D-4CB8-AA10-3B1179C0A70B}" type="pres">
      <dgm:prSet presAssocID="{6D2D09A5-FCEE-4486-81F4-9055406198D7}" presName="text_3" presStyleLbl="node1" presStyleIdx="2" presStyleCnt="5" custScaleX="101884" custScaleY="151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B502A-7398-4255-8E97-074C3AA356C2}" type="pres">
      <dgm:prSet presAssocID="{6D2D09A5-FCEE-4486-81F4-9055406198D7}" presName="accent_3" presStyleCnt="0"/>
      <dgm:spPr/>
      <dgm:t>
        <a:bodyPr/>
        <a:lstStyle/>
        <a:p>
          <a:endParaRPr lang="ru-RU"/>
        </a:p>
      </dgm:t>
    </dgm:pt>
    <dgm:pt modelId="{E5028820-25DA-4D81-8597-71F2C700017E}" type="pres">
      <dgm:prSet presAssocID="{6D2D09A5-FCEE-4486-81F4-9055406198D7}" presName="accentRepeatNode" presStyleLbl="solidFgAcc1" presStyleIdx="2" presStyleCnt="5" custScaleY="97820"/>
      <dgm:spPr>
        <a:solidFill>
          <a:srgbClr val="29FF8A"/>
        </a:solidFill>
      </dgm:spPr>
      <dgm:t>
        <a:bodyPr/>
        <a:lstStyle/>
        <a:p>
          <a:endParaRPr lang="ru-RU"/>
        </a:p>
      </dgm:t>
    </dgm:pt>
    <dgm:pt modelId="{43EC9CCC-23A6-43EE-ADD7-56D006D465B2}" type="pres">
      <dgm:prSet presAssocID="{8DD34F76-72E1-49DB-ADCA-0D23ED782C2B}" presName="text_4" presStyleLbl="node1" presStyleIdx="3" presStyleCnt="5" custLinFactNeighborX="1303" custLinFactNeighborY="-4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B27E5E-7DB8-4EB5-BCC1-A5F519489D74}" type="pres">
      <dgm:prSet presAssocID="{8DD34F76-72E1-49DB-ADCA-0D23ED782C2B}" presName="accent_4" presStyleCnt="0"/>
      <dgm:spPr/>
      <dgm:t>
        <a:bodyPr/>
        <a:lstStyle/>
        <a:p>
          <a:endParaRPr lang="ru-RU"/>
        </a:p>
      </dgm:t>
    </dgm:pt>
    <dgm:pt modelId="{F271DCCC-24B5-4BE8-9B66-99D74B20D1D1}" type="pres">
      <dgm:prSet presAssocID="{8DD34F76-72E1-49DB-ADCA-0D23ED782C2B}" presName="accentRepeatNode" presStyleLbl="solidFgAcc1" presStyleIdx="3" presStyleCnt="5" custLinFactNeighborX="-12452" custLinFactNeighborY="-4448"/>
      <dgm:spPr>
        <a:solidFill>
          <a:srgbClr val="29FF8A"/>
        </a:solidFill>
      </dgm:spPr>
      <dgm:t>
        <a:bodyPr/>
        <a:lstStyle/>
        <a:p>
          <a:endParaRPr lang="ru-RU"/>
        </a:p>
      </dgm:t>
    </dgm:pt>
    <dgm:pt modelId="{CA5C5AA1-0BA9-4D03-AD29-3A4A2AE04AD0}" type="pres">
      <dgm:prSet presAssocID="{DC8271E3-6F73-42F8-A593-2CF91796C04D}" presName="text_5" presStyleLbl="node1" presStyleIdx="4" presStyleCnt="5" custScaleX="101181" custLinFactNeighborX="-122" custLinFactNeighborY="10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DF877-76A9-4B6A-A797-D6A001ADA0F0}" type="pres">
      <dgm:prSet presAssocID="{DC8271E3-6F73-42F8-A593-2CF91796C04D}" presName="accent_5" presStyleCnt="0"/>
      <dgm:spPr/>
      <dgm:t>
        <a:bodyPr/>
        <a:lstStyle/>
        <a:p>
          <a:endParaRPr lang="ru-RU"/>
        </a:p>
      </dgm:t>
    </dgm:pt>
    <dgm:pt modelId="{04487986-5F59-423A-A626-FD776B06064D}" type="pres">
      <dgm:prSet presAssocID="{DC8271E3-6F73-42F8-A593-2CF91796C04D}" presName="accentRepeatNode" presStyleLbl="solidFgAcc1" presStyleIdx="4" presStyleCnt="5" custLinFactNeighborX="-4657" custLinFactNeighborY="-2137"/>
      <dgm:spPr>
        <a:solidFill>
          <a:srgbClr val="29FF8A"/>
        </a:solidFill>
      </dgm:spPr>
      <dgm:t>
        <a:bodyPr/>
        <a:lstStyle/>
        <a:p>
          <a:endParaRPr lang="ru-RU"/>
        </a:p>
      </dgm:t>
    </dgm:pt>
  </dgm:ptLst>
  <dgm:cxnLst>
    <dgm:cxn modelId="{79E86AA7-77A8-4330-91C0-6BB08B722EC9}" type="presOf" srcId="{64E79DA1-BEE2-4961-B276-84250CD89913}" destId="{107E8281-16C5-4DD1-A3B1-15FAC008E3DA}" srcOrd="0" destOrd="0" presId="urn:microsoft.com/office/officeart/2008/layout/VerticalCurvedList"/>
    <dgm:cxn modelId="{17B52075-731C-414D-969C-90ED45BCA22B}" srcId="{75F9837B-01B6-4C97-ACA8-F671A1679022}" destId="{64E79DA1-BEE2-4961-B276-84250CD89913}" srcOrd="0" destOrd="0" parTransId="{35176997-4BF8-4E12-A6FE-FDD4C74762D7}" sibTransId="{135CB759-C755-4FE3-85A0-1D36CD21FBE7}"/>
    <dgm:cxn modelId="{38DA1C46-5D2F-4AFF-B3B8-8438EF015B12}" srcId="{75F9837B-01B6-4C97-ACA8-F671A1679022}" destId="{40286424-6FA3-45D8-BC0A-AE0468332CA2}" srcOrd="1" destOrd="0" parTransId="{1A11938C-2AE6-4DBA-815F-754502C4D368}" sibTransId="{6A865CB6-E6D9-4039-A11A-71F91A2E1875}"/>
    <dgm:cxn modelId="{05DF9297-B6D6-421D-AC23-19B416725D35}" type="presOf" srcId="{75F9837B-01B6-4C97-ACA8-F671A1679022}" destId="{2805DA4A-649B-4F0C-9ABA-C621A53C02E2}" srcOrd="0" destOrd="0" presId="urn:microsoft.com/office/officeart/2008/layout/VerticalCurvedList"/>
    <dgm:cxn modelId="{FA03136F-E446-4C27-9309-55A79499028E}" type="presOf" srcId="{6D2D09A5-FCEE-4486-81F4-9055406198D7}" destId="{D0A726CE-906D-4CB8-AA10-3B1179C0A70B}" srcOrd="0" destOrd="0" presId="urn:microsoft.com/office/officeart/2008/layout/VerticalCurvedList"/>
    <dgm:cxn modelId="{8BC83323-64F5-41C0-A49A-B409E04C2AAE}" srcId="{75F9837B-01B6-4C97-ACA8-F671A1679022}" destId="{6D2D09A5-FCEE-4486-81F4-9055406198D7}" srcOrd="2" destOrd="0" parTransId="{C3E023D2-1189-4769-A7F5-42AFF85ED9F5}" sibTransId="{30DC3CBE-5FD3-4060-ADDA-0237591A385C}"/>
    <dgm:cxn modelId="{153E17DC-4C88-4E02-969E-9E8885F1EC70}" type="presOf" srcId="{135CB759-C755-4FE3-85A0-1D36CD21FBE7}" destId="{4F1A539A-2BAA-4488-BCFD-9723E0D1FCD4}" srcOrd="0" destOrd="0" presId="urn:microsoft.com/office/officeart/2008/layout/VerticalCurvedList"/>
    <dgm:cxn modelId="{B1337AD4-3A03-4BAF-BE5E-82C5D2F22F6D}" srcId="{75F9837B-01B6-4C97-ACA8-F671A1679022}" destId="{8DD34F76-72E1-49DB-ADCA-0D23ED782C2B}" srcOrd="3" destOrd="0" parTransId="{A7A8DCA5-BF8B-422E-B08D-5FF8DE48B76B}" sibTransId="{6225A772-32C4-4D10-B2CA-D72E36390D4F}"/>
    <dgm:cxn modelId="{2199E998-114F-4F3B-AB0B-1FDCE7FB251B}" type="presOf" srcId="{40286424-6FA3-45D8-BC0A-AE0468332CA2}" destId="{84CB6CC1-D974-4F9F-A67E-F895E1E3D509}" srcOrd="0" destOrd="0" presId="urn:microsoft.com/office/officeart/2008/layout/VerticalCurvedList"/>
    <dgm:cxn modelId="{02DDB7B0-9B34-410F-B33D-CBB822222275}" srcId="{75F9837B-01B6-4C97-ACA8-F671A1679022}" destId="{DC8271E3-6F73-42F8-A593-2CF91796C04D}" srcOrd="4" destOrd="0" parTransId="{0C6EDC6B-D5D2-4085-B93E-CA8A76ED0FAC}" sibTransId="{E0B1EB59-00A4-480B-9223-EFC3254CA4C9}"/>
    <dgm:cxn modelId="{87369BED-BA1E-46BF-B730-5E585FDC18D7}" type="presOf" srcId="{DC8271E3-6F73-42F8-A593-2CF91796C04D}" destId="{CA5C5AA1-0BA9-4D03-AD29-3A4A2AE04AD0}" srcOrd="0" destOrd="0" presId="urn:microsoft.com/office/officeart/2008/layout/VerticalCurvedList"/>
    <dgm:cxn modelId="{2BCEFF69-8390-4BE4-81D3-A0A8D8B3F8FE}" type="presOf" srcId="{8DD34F76-72E1-49DB-ADCA-0D23ED782C2B}" destId="{43EC9CCC-23A6-43EE-ADD7-56D006D465B2}" srcOrd="0" destOrd="0" presId="urn:microsoft.com/office/officeart/2008/layout/VerticalCurvedList"/>
    <dgm:cxn modelId="{966A7259-57CD-464B-B881-21466287D3B9}" type="presParOf" srcId="{2805DA4A-649B-4F0C-9ABA-C621A53C02E2}" destId="{37BE0EF3-38D3-464C-85E1-7201003CBFCB}" srcOrd="0" destOrd="0" presId="urn:microsoft.com/office/officeart/2008/layout/VerticalCurvedList"/>
    <dgm:cxn modelId="{75343C90-84A7-4232-8AC7-89D9D7E82107}" type="presParOf" srcId="{37BE0EF3-38D3-464C-85E1-7201003CBFCB}" destId="{04B70FA8-1802-42D7-84CA-E95B517FC218}" srcOrd="0" destOrd="0" presId="urn:microsoft.com/office/officeart/2008/layout/VerticalCurvedList"/>
    <dgm:cxn modelId="{47F8CB07-2539-4293-A929-A6290DE7909A}" type="presParOf" srcId="{04B70FA8-1802-42D7-84CA-E95B517FC218}" destId="{6AE3EE30-61D1-45E0-A8E8-34E382AADE03}" srcOrd="0" destOrd="0" presId="urn:microsoft.com/office/officeart/2008/layout/VerticalCurvedList"/>
    <dgm:cxn modelId="{3CED71C9-AD19-4F45-A862-424388AA2728}" type="presParOf" srcId="{04B70FA8-1802-42D7-84CA-E95B517FC218}" destId="{4F1A539A-2BAA-4488-BCFD-9723E0D1FCD4}" srcOrd="1" destOrd="0" presId="urn:microsoft.com/office/officeart/2008/layout/VerticalCurvedList"/>
    <dgm:cxn modelId="{7EBD5CF7-7C56-43AC-94B6-1C06E0236DD9}" type="presParOf" srcId="{04B70FA8-1802-42D7-84CA-E95B517FC218}" destId="{1276EA6D-3099-4F01-8E0C-BB742F10B556}" srcOrd="2" destOrd="0" presId="urn:microsoft.com/office/officeart/2008/layout/VerticalCurvedList"/>
    <dgm:cxn modelId="{0143A355-273D-4EB8-9DDC-8740BA36BBAE}" type="presParOf" srcId="{04B70FA8-1802-42D7-84CA-E95B517FC218}" destId="{6B0F5551-44EB-434D-B248-FCE3CD2DD339}" srcOrd="3" destOrd="0" presId="urn:microsoft.com/office/officeart/2008/layout/VerticalCurvedList"/>
    <dgm:cxn modelId="{7082B7BF-9107-47C3-BD57-A92022F9497C}" type="presParOf" srcId="{37BE0EF3-38D3-464C-85E1-7201003CBFCB}" destId="{107E8281-16C5-4DD1-A3B1-15FAC008E3DA}" srcOrd="1" destOrd="0" presId="urn:microsoft.com/office/officeart/2008/layout/VerticalCurvedList"/>
    <dgm:cxn modelId="{7D9A69A4-B715-45E5-A83D-37016E36827E}" type="presParOf" srcId="{37BE0EF3-38D3-464C-85E1-7201003CBFCB}" destId="{1E16CDD8-6CC8-4781-BC2B-5C6AA7C90D88}" srcOrd="2" destOrd="0" presId="urn:microsoft.com/office/officeart/2008/layout/VerticalCurvedList"/>
    <dgm:cxn modelId="{DB2D90B8-A214-40F6-9D85-E416E3D8E39F}" type="presParOf" srcId="{1E16CDD8-6CC8-4781-BC2B-5C6AA7C90D88}" destId="{AAC509FF-5068-4A9B-A07F-BF36A8D2EBF8}" srcOrd="0" destOrd="0" presId="urn:microsoft.com/office/officeart/2008/layout/VerticalCurvedList"/>
    <dgm:cxn modelId="{1DBCB8E9-D1C2-4F1E-9D52-032C43C66E25}" type="presParOf" srcId="{37BE0EF3-38D3-464C-85E1-7201003CBFCB}" destId="{84CB6CC1-D974-4F9F-A67E-F895E1E3D509}" srcOrd="3" destOrd="0" presId="urn:microsoft.com/office/officeart/2008/layout/VerticalCurvedList"/>
    <dgm:cxn modelId="{D994525C-E822-401F-8F00-A661F6A1D455}" type="presParOf" srcId="{37BE0EF3-38D3-464C-85E1-7201003CBFCB}" destId="{9824B687-780A-4A27-822C-ECF524304269}" srcOrd="4" destOrd="0" presId="urn:microsoft.com/office/officeart/2008/layout/VerticalCurvedList"/>
    <dgm:cxn modelId="{D914F827-06F6-4A1F-B965-638BF4D064BC}" type="presParOf" srcId="{9824B687-780A-4A27-822C-ECF524304269}" destId="{E7C78D4A-A16D-4DCB-9B4E-7C91AD700829}" srcOrd="0" destOrd="0" presId="urn:microsoft.com/office/officeart/2008/layout/VerticalCurvedList"/>
    <dgm:cxn modelId="{9D0438C6-403C-4F04-ADA4-FCD28BD7127C}" type="presParOf" srcId="{37BE0EF3-38D3-464C-85E1-7201003CBFCB}" destId="{D0A726CE-906D-4CB8-AA10-3B1179C0A70B}" srcOrd="5" destOrd="0" presId="urn:microsoft.com/office/officeart/2008/layout/VerticalCurvedList"/>
    <dgm:cxn modelId="{025D5E01-BF09-4937-999A-0F651B8B3F30}" type="presParOf" srcId="{37BE0EF3-38D3-464C-85E1-7201003CBFCB}" destId="{313B502A-7398-4255-8E97-074C3AA356C2}" srcOrd="6" destOrd="0" presId="urn:microsoft.com/office/officeart/2008/layout/VerticalCurvedList"/>
    <dgm:cxn modelId="{27E67304-A26B-4EB7-93B7-D06602680DD4}" type="presParOf" srcId="{313B502A-7398-4255-8E97-074C3AA356C2}" destId="{E5028820-25DA-4D81-8597-71F2C700017E}" srcOrd="0" destOrd="0" presId="urn:microsoft.com/office/officeart/2008/layout/VerticalCurvedList"/>
    <dgm:cxn modelId="{CBE63884-654D-485A-94A4-96101BB97E96}" type="presParOf" srcId="{37BE0EF3-38D3-464C-85E1-7201003CBFCB}" destId="{43EC9CCC-23A6-43EE-ADD7-56D006D465B2}" srcOrd="7" destOrd="0" presId="urn:microsoft.com/office/officeart/2008/layout/VerticalCurvedList"/>
    <dgm:cxn modelId="{4A77235E-EF80-4BDC-A01F-9EA2A614A97E}" type="presParOf" srcId="{37BE0EF3-38D3-464C-85E1-7201003CBFCB}" destId="{9AB27E5E-7DB8-4EB5-BCC1-A5F519489D74}" srcOrd="8" destOrd="0" presId="urn:microsoft.com/office/officeart/2008/layout/VerticalCurvedList"/>
    <dgm:cxn modelId="{58015DF2-BEDF-40DC-9D28-3CF6C56B8A01}" type="presParOf" srcId="{9AB27E5E-7DB8-4EB5-BCC1-A5F519489D74}" destId="{F271DCCC-24B5-4BE8-9B66-99D74B20D1D1}" srcOrd="0" destOrd="0" presId="urn:microsoft.com/office/officeart/2008/layout/VerticalCurvedList"/>
    <dgm:cxn modelId="{DD7ACD45-168D-4FA7-997A-49326C5CDFB7}" type="presParOf" srcId="{37BE0EF3-38D3-464C-85E1-7201003CBFCB}" destId="{CA5C5AA1-0BA9-4D03-AD29-3A4A2AE04AD0}" srcOrd="9" destOrd="0" presId="urn:microsoft.com/office/officeart/2008/layout/VerticalCurvedList"/>
    <dgm:cxn modelId="{55F15BE6-23F9-4072-B0AD-E920370B4809}" type="presParOf" srcId="{37BE0EF3-38D3-464C-85E1-7201003CBFCB}" destId="{D60DF877-76A9-4B6A-A797-D6A001ADA0F0}" srcOrd="10" destOrd="0" presId="urn:microsoft.com/office/officeart/2008/layout/VerticalCurvedList"/>
    <dgm:cxn modelId="{A96FE44D-C6C2-4DEB-AE7B-63FC969A9EFE}" type="presParOf" srcId="{D60DF877-76A9-4B6A-A797-D6A001ADA0F0}" destId="{04487986-5F59-423A-A626-FD776B06064D}" srcOrd="0" destOrd="0" presId="urn:microsoft.com/office/officeart/2008/layout/VerticalCurvedLis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F8632F-C819-4978-AA11-B255A07D46DA}" type="datetimeFigureOut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8343197-72C2-40E3-AFDB-6F1328C7E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D8EA02-B668-464F-97CA-DFF6F57F95B8}" type="datetimeFigureOut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BCEE3FB-F283-4465-97F9-783DE208A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Департамент экономического развития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dirty="0" smtClean="0"/>
              <a:t>Основные параметры прогноза социально-экономического развития области на 2009-2011 г.г</a:t>
            </a: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С.Семенов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D85498-0045-44AD-89EE-5C4F5336AA1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0938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Р.В. Москвин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z="1400" u="sng" smtClean="0">
                <a:solidFill>
                  <a:srgbClr val="2A599E"/>
                </a:solidFill>
                <a:latin typeface="Arial" charset="0"/>
              </a:rPr>
              <a:t>единый центр обработки данных:</a:t>
            </a:r>
          </a:p>
          <a:p>
            <a:r>
              <a:rPr lang="ru-RU" altLang="ru-RU" smtClean="0"/>
              <a:t>- централизованный обмен информацией между всеми участниками лекарственного обеспечения региона</a:t>
            </a:r>
          </a:p>
          <a:p>
            <a:r>
              <a:rPr lang="ru-RU" altLang="ru-RU" smtClean="0"/>
              <a:t>- оперативное предоставление информации в режиме «реального времени»: остатки товаров, сроки годности, наличие рецептов на отсроченном обслуживании, резервация товара</a:t>
            </a:r>
          </a:p>
          <a:p>
            <a:r>
              <a:rPr lang="ru-RU" altLang="ru-RU" smtClean="0"/>
              <a:t>- взаимодействие с органами управления и учреждениями здравоохранения, снизив временные и трудозатраты при предоставлении в их адрес множественной отчетности о состоянии лекарственного обеспечения населения региона</a:t>
            </a:r>
          </a:p>
          <a:p>
            <a:r>
              <a:rPr lang="ru-RU" altLang="ru-RU" sz="1400" u="sng" smtClean="0">
                <a:solidFill>
                  <a:srgbClr val="2A599E"/>
                </a:solidFill>
                <a:latin typeface="Arial" charset="0"/>
              </a:rPr>
              <a:t>Отдельные клиентские приложения в аптечных учреждениях и на региональном складе</a:t>
            </a:r>
          </a:p>
          <a:p>
            <a:r>
              <a:rPr lang="ru-RU" altLang="ru-RU" sz="1400" u="sng" smtClean="0">
                <a:solidFill>
                  <a:srgbClr val="2A599E"/>
                </a:solidFill>
                <a:latin typeface="Arial" charset="0"/>
              </a:rPr>
              <a:t>Доступ к функциональности программы для МО осуществляется через Веб-интерфейс</a:t>
            </a:r>
          </a:p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49D9BB-DE04-4430-B325-0748D56E6A6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C65947-14CA-4B67-89FF-9753323009C6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Департамент экономического развития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Основные параметры прогноза социально-экономического развития области на 2008-2010 г.г., о разработке Программы на среднесрочный период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С.Семенов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6CC13B-3835-4D0D-BB98-DB9E99B5B27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  <p:sp>
        <p:nvSpPr>
          <p:cNvPr id="194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59350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AADDA-359E-4ED2-BFFE-ED13E724D90B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60AAA-42B6-420B-8488-3A059617B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6DF50-402F-466D-A128-513EDB27D936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60336-4F77-41B9-8359-B5DA27F67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15D6F-40B4-4887-8CFF-A56BF853BD46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62AC5-CB2E-406E-9507-3846BF32B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9CD35-7E7F-4F87-A4B9-0E7251A9CAC2}" type="datetime1">
              <a:rPr lang="ru-RU"/>
              <a:pPr>
                <a:defRPr/>
              </a:pPr>
              <a:t>26.10.2015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19C521F-5D34-4C7E-A728-DE363E5E5B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D232C-7B62-48A3-8CD7-E0F91DC44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5110C-F3A7-47BC-BD29-7719905D6B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BAA9C-4101-44E9-9C28-0530E9E9C674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74507-F400-4817-9309-55B772C85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8E342-1C44-4499-BD88-2708323758C5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8714-67A9-4315-8AFD-084B1AD80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1D768-E08A-4CF2-BFB5-E4D490283FBA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09865-4896-43FC-B080-4AF5C48C1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C516A-4D4B-4AEA-B79F-C32AE23E0256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BE632-43B8-4FD6-A642-CA8A6F10C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0C4BE-C796-46D0-ABDD-DAB2DCC6BEE6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4D14F-9013-4366-A8D5-9ADC2D147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748DF-0065-4915-8E4B-1FA3ED47AC73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90B8F-0D1D-47D5-A2AB-BDD74379D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D0B1F-01CD-4595-AD30-C582E52B0ADC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723D6-0B1E-483C-BE79-06B5CD78C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688CB-0D63-4D57-A572-AC1897595A3D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ECBB1-A591-495D-B815-36FF3D007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77D6D2-6078-4897-BD03-8D61EE2E8E3A}" type="datetime1">
              <a:rPr lang="ru-RU"/>
              <a:pPr>
                <a:defRPr/>
              </a:pPr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286750" y="6492875"/>
            <a:ext cx="85725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5DD978-3495-4078-91B7-A631EC177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  <p:sldLayoutId id="2147483905" r:id="rId13"/>
    <p:sldLayoutId id="2147483906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jpeg"/><Relationship Id="rId5" Type="http://schemas.openxmlformats.org/officeDocument/2006/relationships/image" Target="../media/image2.jpeg"/><Relationship Id="rId4" Type="http://schemas.openxmlformats.org/officeDocument/2006/relationships/oleObject" Target="../embeddings/_____Microsoft_Office_Excel_97-20031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Documents and Settings\yuriryab\Рабочий стол\Карта России-Мурманс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762000"/>
            <a:ext cx="7500938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2143125"/>
            <a:ext cx="91440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2000" b="1" cap="all" dirty="0">
                <a:latin typeface="Century Gothic" pitchFamily="34" charset="0"/>
                <a:ea typeface="+mj-ea"/>
                <a:cs typeface="+mj-cs"/>
              </a:rPr>
              <a:t>«о лекарственном </a:t>
            </a:r>
            <a:r>
              <a:rPr lang="ru-RU" sz="2000" b="1" cap="all" dirty="0" smtClean="0">
                <a:latin typeface="Century Gothic" pitchFamily="34" charset="0"/>
                <a:ea typeface="+mj-ea"/>
                <a:cs typeface="+mj-cs"/>
              </a:rPr>
              <a:t>обеспечении и оказании </a:t>
            </a:r>
          </a:p>
          <a:p>
            <a:pPr algn="ctr"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2000" b="1" cap="all" dirty="0" smtClean="0">
                <a:latin typeface="Century Gothic" pitchFamily="34" charset="0"/>
                <a:ea typeface="+mj-ea"/>
                <a:cs typeface="+mj-cs"/>
              </a:rPr>
              <a:t>специализированной медицинской помощи </a:t>
            </a:r>
            <a:endParaRPr lang="ru-RU" sz="2000" b="1" cap="all" dirty="0">
              <a:latin typeface="Century Gothic" pitchFamily="34" charset="0"/>
              <a:ea typeface="+mj-ea"/>
              <a:cs typeface="+mj-cs"/>
            </a:endParaRPr>
          </a:p>
          <a:p>
            <a:pPr algn="ctr"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2000" b="1" cap="all" dirty="0" err="1" smtClean="0">
                <a:latin typeface="Century Gothic" pitchFamily="34" charset="0"/>
                <a:ea typeface="+mj-ea"/>
                <a:cs typeface="+mj-cs"/>
              </a:rPr>
              <a:t>ЛьготнЫм</a:t>
            </a:r>
            <a:r>
              <a:rPr lang="ru-RU" sz="2000" b="1" cap="all" dirty="0" smtClean="0">
                <a:latin typeface="Century Gothic" pitchFamily="34" charset="0"/>
                <a:ea typeface="+mj-ea"/>
                <a:cs typeface="+mj-cs"/>
              </a:rPr>
              <a:t> </a:t>
            </a:r>
            <a:r>
              <a:rPr lang="ru-RU" sz="2000" b="1" cap="all" dirty="0" err="1" smtClean="0">
                <a:latin typeface="Century Gothic" pitchFamily="34" charset="0"/>
                <a:ea typeface="+mj-ea"/>
                <a:cs typeface="+mj-cs"/>
              </a:rPr>
              <a:t>КАТЕГОРИям</a:t>
            </a:r>
            <a:r>
              <a:rPr lang="ru-RU" sz="2000" b="1" cap="all" dirty="0" smtClean="0">
                <a:latin typeface="Century Gothic" pitchFamily="34" charset="0"/>
                <a:ea typeface="+mj-ea"/>
                <a:cs typeface="+mj-cs"/>
              </a:rPr>
              <a:t> </a:t>
            </a:r>
            <a:r>
              <a:rPr lang="ru-RU" sz="2000" b="1" cap="all" dirty="0">
                <a:latin typeface="Century Gothic" pitchFamily="34" charset="0"/>
                <a:ea typeface="+mj-ea"/>
                <a:cs typeface="+mj-cs"/>
              </a:rPr>
              <a:t>ГРАЖДАН»</a:t>
            </a: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1400" dirty="0">
                <a:latin typeface="Century Gothic" pitchFamily="34" charset="0"/>
                <a:ea typeface="+mj-ea"/>
                <a:cs typeface="+mj-cs"/>
              </a:rPr>
              <a:t>Первый заместитель министра здравоохранения </a:t>
            </a: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1400" dirty="0">
                <a:latin typeface="Century Gothic" pitchFamily="34" charset="0"/>
                <a:ea typeface="+mj-ea"/>
                <a:cs typeface="+mj-cs"/>
              </a:rPr>
              <a:t>Мурманской области  Р.В. Москвин</a:t>
            </a:r>
          </a:p>
          <a:p>
            <a:pPr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934200" y="1295400"/>
            <a:ext cx="2209800" cy="674688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fontAlgn="auto">
              <a:spcBef>
                <a:spcPct val="50000"/>
              </a:spcBef>
              <a:spcAft>
                <a:spcPct val="20000"/>
              </a:spcAft>
              <a:buClr>
                <a:srgbClr val="CC0000"/>
              </a:buClr>
              <a:buSzPct val="125000"/>
              <a:buFont typeface="Wingdings" pitchFamily="2" charset="2"/>
              <a:buNone/>
              <a:defRPr/>
            </a:pPr>
            <a:r>
              <a:rPr lang="ru-RU" sz="1400" dirty="0">
                <a:latin typeface="Century Gothic" pitchFamily="34" charset="0"/>
                <a:ea typeface="+mj-ea"/>
                <a:cs typeface="+mj-cs"/>
              </a:rPr>
              <a:t> 3 ноября 2015 года</a:t>
            </a:r>
          </a:p>
          <a:p>
            <a:pPr marL="342900" indent="-342900" algn="ctr" fontAlgn="auto">
              <a:spcBef>
                <a:spcPct val="50000"/>
              </a:spcBef>
              <a:spcAft>
                <a:spcPct val="20000"/>
              </a:spcAft>
              <a:buClr>
                <a:srgbClr val="CC0000"/>
              </a:buClr>
              <a:buSzPct val="125000"/>
              <a:buFont typeface="Wingdings" pitchFamily="2" charset="2"/>
              <a:buNone/>
              <a:defRPr/>
            </a:pPr>
            <a:r>
              <a:rPr lang="ru-RU" sz="1400" dirty="0">
                <a:latin typeface="Century Gothic" pitchFamily="34" charset="0"/>
                <a:ea typeface="+mj-ea"/>
                <a:cs typeface="+mj-cs"/>
              </a:rPr>
              <a:t> г. Мурманск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746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3078" name="Номер слайда 9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882420-2A04-4F37-8CD7-5792DE22ACE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  <p:pic>
        <p:nvPicPr>
          <p:cNvPr id="6151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1950" y="5373688"/>
            <a:ext cx="2432050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0" y="0"/>
            <a:ext cx="746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000" b="1">
                <a:latin typeface="Century Gothic" pitchFamily="34" charset="0"/>
              </a:rPr>
              <a:t>Координационный совет по делам ветеранов</a:t>
            </a:r>
          </a:p>
          <a:p>
            <a:r>
              <a:rPr lang="ru-RU" sz="2000" b="1">
                <a:latin typeface="Century Gothic" pitchFamily="34" charset="0"/>
              </a:rPr>
              <a:t> при Губернаторе Мурманской области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1143000"/>
          </a:xfrm>
        </p:spPr>
        <p:txBody>
          <a:bodyPr/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МЕДИЦИНСКАЯ ПОМОЩЬ ГРАЖДАНАМ ПОЖИЛОГО ВОЗРАСТА</a:t>
            </a: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04D14F-9013-4366-A8D5-9ADC2D14703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4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1428736"/>
            <a:ext cx="84296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Численность лиц, старше трудоспособного возраста, прикрепленных для медицинского обслуживания к медицинским организациям Мурманской области  на 01.01.2015 составила149 487 (на 01.01.2014 – 152 425 чел.) </a:t>
            </a:r>
          </a:p>
          <a:p>
            <a:pPr algn="just"/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Доля лиц старше трудоспособного возраста в общем числе пролеченных в стационаре  больных составляет 24,4% (в 2013 году – 30,6%).</a:t>
            </a:r>
          </a:p>
          <a:p>
            <a:pPr algn="just"/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На 01.01.2015 в государственных и муниципальных учреждениях здравоохранения Мурманской области развернуто 536 коек дневных стационаров при стационаре (в 2013 году – 587) и 658 мест в дневных стационарах при поликлинике (в 2013 году – 786). За 2014 год в дневных стационарах пролечено 14308 пожилых пациентов ( в 2013 году – 12649). </a:t>
            </a:r>
          </a:p>
          <a:p>
            <a:pPr algn="just"/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В 2014 году в медицинских организациях области развернуто 47 коек дневного стационара на дому, пролечено 294 пациента старше трудоспособного возраста (в 2013 году – 308).      </a:t>
            </a:r>
          </a:p>
          <a:p>
            <a:pPr algn="just"/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В 2014 году диспансерным наблюдением было охвачено 39% лиц старше трудоспособного возраста (в 2013 году - 36,6%)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Kovalev\Desktop\ОНС\379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3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1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Номер слайда 7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92875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771724-733C-422D-98D7-AEF79962752D}" type="slidenum">
              <a:rPr lang="ru-RU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3" name="Rectangle 1"/>
          <p:cNvSpPr>
            <a:spLocks noChangeArrowheads="1"/>
          </p:cNvSpPr>
          <p:nvPr/>
        </p:nvSpPr>
        <p:spPr bwMode="auto">
          <a:xfrm>
            <a:off x="500035" y="1214422"/>
            <a:ext cx="8143904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Прооперировано с применением высоких медицинских технологий (ВМТ) 2777 граждан пожилого возраста, 47,5 % от всего количества лиц, прооперированных с применением ВМТ (в 2013 году -1928).</a:t>
            </a:r>
          </a:p>
          <a:p>
            <a:pPr algn="just"/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</a:t>
            </a:r>
          </a:p>
          <a:p>
            <a:pPr algn="just">
              <a:lnSpc>
                <a:spcPct val="150000"/>
              </a:lnSpc>
            </a:pPr>
            <a:endParaRPr lang="ru-RU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714348" y="2357430"/>
          <a:ext cx="6905652" cy="3103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86634" cy="8683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Высокотехнологичная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медицинская помощь</a:t>
            </a:r>
            <a:endParaRPr lang="ru-RU" sz="2400" b="1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86634" cy="8683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ОКАЗАНИЕ УСЛУГ ПО ИЗГОТОВЛЕНИЮ </a:t>
            </a:r>
            <a:b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РЕМОНТУ ЗУБНЫХ ПРОТЕЗОВ 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0B07-0E9B-4C54-B9EF-A06C5920C98B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4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3988" y="0"/>
            <a:ext cx="137001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86634" cy="8683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ОБЕСПЕЧЕНИЕ СЛУХОВЫМИ АППАРАТАМИ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0B07-0E9B-4C54-B9EF-A06C5920C98B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4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3988" y="0"/>
            <a:ext cx="137001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8" descr="Контур РФ 2014.png"/>
          <p:cNvPicPr>
            <a:picLocks noChangeAspect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611188" y="981075"/>
            <a:ext cx="7958137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323850" y="2428875"/>
            <a:ext cx="85915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ru-RU" sz="2800" b="1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Спасибо за внимание</a:t>
            </a:r>
          </a:p>
        </p:txBody>
      </p:sp>
      <p:pic>
        <p:nvPicPr>
          <p:cNvPr id="13316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8238" y="5072063"/>
            <a:ext cx="292576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746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323850" y="5500688"/>
            <a:ext cx="531971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endParaRPr lang="ru-RU" sz="1400">
              <a:latin typeface="Century Gothic" pitchFamily="34" charset="0"/>
            </a:endParaRPr>
          </a:p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ru-RU" sz="1400">
                <a:latin typeface="Century Gothic" pitchFamily="34" charset="0"/>
              </a:rPr>
              <a:t>Первый заместитель министра здравоохранения </a:t>
            </a:r>
          </a:p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ru-RU" sz="1400">
                <a:latin typeface="Century Gothic" pitchFamily="34" charset="0"/>
              </a:rPr>
              <a:t>Мурманской области  Р.В. Москвин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ru-RU" sz="1400">
              <a:latin typeface="Century Gothic" pitchFamily="34" charset="0"/>
            </a:endParaRP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6588125" y="1428750"/>
            <a:ext cx="2555875" cy="674688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rgbClr val="CC0000"/>
              </a:buClr>
              <a:buSzPct val="125000"/>
              <a:buFont typeface="Wingdings" pitchFamily="2" charset="2"/>
              <a:buNone/>
            </a:pPr>
            <a:r>
              <a:rPr lang="ru-RU" sz="1400">
                <a:latin typeface="Century Gothic" pitchFamily="34" charset="0"/>
              </a:rPr>
              <a:t> 3 ноября 2015 года</a:t>
            </a:r>
          </a:p>
          <a:p>
            <a:pPr marL="342900" indent="-342900" algn="ctr">
              <a:spcBef>
                <a:spcPct val="50000"/>
              </a:spcBef>
              <a:spcAft>
                <a:spcPct val="20000"/>
              </a:spcAft>
              <a:buClr>
                <a:srgbClr val="CC0000"/>
              </a:buClr>
              <a:buSzPct val="125000"/>
              <a:buFont typeface="Wingdings" pitchFamily="2" charset="2"/>
              <a:buNone/>
            </a:pPr>
            <a:r>
              <a:rPr lang="ru-RU" sz="1400">
                <a:latin typeface="Century Gothic" pitchFamily="34" charset="0"/>
              </a:rPr>
              <a:t> г. Мурманск</a:t>
            </a:r>
          </a:p>
        </p:txBody>
      </p:sp>
      <p:sp>
        <p:nvSpPr>
          <p:cNvPr id="13320" name="Rectangle 7"/>
          <p:cNvSpPr>
            <a:spLocks noChangeArrowheads="1"/>
          </p:cNvSpPr>
          <p:nvPr/>
        </p:nvSpPr>
        <p:spPr bwMode="auto">
          <a:xfrm>
            <a:off x="0" y="0"/>
            <a:ext cx="7272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000" b="1">
              <a:latin typeface="Century Gothic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tablets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1761" r="23808" b="12954"/>
          <a:stretch>
            <a:fillRect/>
          </a:stretch>
        </p:blipFill>
        <p:spPr>
          <a:xfrm>
            <a:off x="5573652" y="4193704"/>
            <a:ext cx="3570348" cy="2664296"/>
          </a:xfrm>
        </p:spPr>
      </p:pic>
      <p:sp>
        <p:nvSpPr>
          <p:cNvPr id="8" name="TextBox 7"/>
          <p:cNvSpPr txBox="1"/>
          <p:nvPr/>
        </p:nvSpPr>
        <p:spPr>
          <a:xfrm>
            <a:off x="357188" y="785813"/>
            <a:ext cx="8429625" cy="457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60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Лекарственное обеспечение - неотъемлемая составляющая оказания медицинской помощи населению.</a:t>
            </a:r>
          </a:p>
          <a:p>
            <a:pPr indent="3600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36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Основными задачами медицинской организации являются:</a:t>
            </a:r>
          </a:p>
          <a:p>
            <a:pPr marL="358775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эффективное и полное использование финансовых ресурсов, предназначенных для оказания услуг по отпуску лекарств льготным категориям граждан в аптечных организациях Мурманской области;</a:t>
            </a:r>
          </a:p>
          <a:p>
            <a:pPr marL="358775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устранение перебоев в обеспечении лекарственных препаратов и медицинских изделий;</a:t>
            </a:r>
          </a:p>
          <a:p>
            <a:pPr marL="358775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обеспечение прав отдельных категорий граждан на получение лекарственных препаратов, гарантирующих качественную медицинскую помощь;</a:t>
            </a:r>
          </a:p>
          <a:p>
            <a:pPr marL="358775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улучшение обеспечения лекарственными препаратами льготных категорий граждан Мурманской области;</a:t>
            </a:r>
          </a:p>
          <a:p>
            <a:pPr marL="358775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уменьшение социальной напряженности.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0" y="0"/>
            <a:ext cx="7715250" cy="714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ЛЕКАРСТВЕННОЕ ОБЕСПЕЧЕНИЕ</a:t>
            </a:r>
            <a:endParaRPr lang="ru-RU" altLang="ru-RU" sz="20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173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3988" y="0"/>
            <a:ext cx="137001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ACBC68-3104-4D83-868A-7E1710C6712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10000"/>
          </a:blip>
          <a:srcRect l="4424" t="5768" r="16631" b="4053"/>
          <a:stretch>
            <a:fillRect/>
          </a:stretch>
        </p:blipFill>
        <p:spPr>
          <a:xfrm>
            <a:off x="0" y="2357430"/>
            <a:ext cx="9144000" cy="4500570"/>
          </a:xfrm>
        </p:spPr>
      </p:pic>
      <p:pic>
        <p:nvPicPr>
          <p:cNvPr id="8195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3988" y="0"/>
            <a:ext cx="137001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7BE4BA-1775-44C4-BB48-D1F80D4C648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  <p:sp>
        <p:nvSpPr>
          <p:cNvPr id="8197" name="TextBox 11"/>
          <p:cNvSpPr txBox="1">
            <a:spLocks noChangeArrowheads="1"/>
          </p:cNvSpPr>
          <p:nvPr/>
        </p:nvSpPr>
        <p:spPr bwMode="auto">
          <a:xfrm>
            <a:off x="571500" y="4214813"/>
            <a:ext cx="65722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1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ru-RU" sz="1200">
              <a:latin typeface="Calibri" pitchFamily="34" charset="0"/>
            </a:endParaRPr>
          </a:p>
        </p:txBody>
      </p:sp>
      <p:sp>
        <p:nvSpPr>
          <p:cNvPr id="8198" name="Прямоугольник 8"/>
          <p:cNvSpPr>
            <a:spLocks noChangeArrowheads="1"/>
          </p:cNvSpPr>
          <p:nvPr/>
        </p:nvSpPr>
        <p:spPr bwMode="auto">
          <a:xfrm>
            <a:off x="0" y="0"/>
            <a:ext cx="7715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ПЕРЕЧЕНЬ ЛЬГОТНЫХ КАТЕГОРИЙ ГРАЖДАН,</a:t>
            </a:r>
          </a:p>
          <a:p>
            <a:pPr algn="ctr"/>
            <a:r>
              <a:rPr lang="ru-RU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ПОЛУЧАЮЩИХ ЛЬГОТНОЕ ЛЕКАРСТВЕННОЕ ОБЕСПЕЧЕНИЕ ЗА СЧЕТ СРЕДСТВ ФЕДЕРАЛЬНОГО БЮДЖЕТА</a:t>
            </a:r>
          </a:p>
        </p:txBody>
      </p:sp>
      <p:sp>
        <p:nvSpPr>
          <p:cNvPr id="8199" name="Прямоугольник 10"/>
          <p:cNvSpPr>
            <a:spLocks noChangeArrowheads="1"/>
          </p:cNvSpPr>
          <p:nvPr/>
        </p:nvSpPr>
        <p:spPr bwMode="auto">
          <a:xfrm>
            <a:off x="214313" y="928688"/>
            <a:ext cx="8786812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социальных групп населения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том числе инвалиды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1, 2, 3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группы по всем видам заболеваний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обеспечиваются бесплатными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лекарствами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соответствии с 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едеральным законом от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17.07.1999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№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178-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ФЗ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«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 государственной социальной помощи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</a:t>
            </a:r>
          </a:p>
          <a:p>
            <a:pPr algn="just"/>
            <a:endParaRPr lang="ru-RU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Программа высокозатратных нозологий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-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централизованно обеспечиваются лекарственными препаратами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закупаемыми Минздравом РФ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469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больных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страдающих рассеянным склерозом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гипофизарным нанизмом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муковисцидозом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гемофилией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онкологическими заболеваниями крови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лимфы и родственных к ним тканей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больные после трансплантации органов и тканей</a:t>
            </a:r>
            <a:endParaRPr lang="ru-RU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endParaRPr lang="ru-RU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Пациенты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бесплатно получающие лекарственные препараты за счет средств федерального бюджета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рамках государственной программы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«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Развитие здравоохранения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подпрограммы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2 - «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ВИЧ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инфекция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», «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Вирусные гепатиты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», «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Туберкулез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».</a:t>
            </a:r>
          </a:p>
          <a:p>
            <a:pPr algn="just"/>
            <a:endParaRPr lang="ru-RU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Всего на территории Мурманской области за счет 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едерального бюджета обеспечиваются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12 468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чел</a:t>
            </a: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(на 01.10.2015)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10000"/>
          </a:blip>
          <a:srcRect l="4424" t="5768" r="16631" b="4053"/>
          <a:stretch>
            <a:fillRect/>
          </a:stretch>
        </p:blipFill>
        <p:spPr>
          <a:xfrm>
            <a:off x="0" y="2357430"/>
            <a:ext cx="9144000" cy="4500570"/>
          </a:xfrm>
        </p:spPr>
      </p:pic>
      <p:pic>
        <p:nvPicPr>
          <p:cNvPr id="9219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3988" y="0"/>
            <a:ext cx="137001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AC2B55-7C3A-4C75-AA0D-91A8AFBDF44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  <p:sp>
        <p:nvSpPr>
          <p:cNvPr id="9221" name="TextBox 11"/>
          <p:cNvSpPr txBox="1">
            <a:spLocks noChangeArrowheads="1"/>
          </p:cNvSpPr>
          <p:nvPr/>
        </p:nvSpPr>
        <p:spPr bwMode="auto">
          <a:xfrm>
            <a:off x="571500" y="4214813"/>
            <a:ext cx="65722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1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ru-RU" sz="1200">
              <a:latin typeface="Calibri" pitchFamily="34" charset="0"/>
            </a:endParaRPr>
          </a:p>
        </p:txBody>
      </p:sp>
      <p:sp>
        <p:nvSpPr>
          <p:cNvPr id="9222" name="Прямоугольник 8"/>
          <p:cNvSpPr>
            <a:spLocks noChangeArrowheads="1"/>
          </p:cNvSpPr>
          <p:nvPr/>
        </p:nvSpPr>
        <p:spPr bwMode="auto">
          <a:xfrm>
            <a:off x="0" y="0"/>
            <a:ext cx="7715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223" name="Прямоугольник 11"/>
          <p:cNvSpPr>
            <a:spLocks noChangeArrowheads="1"/>
          </p:cNvSpPr>
          <p:nvPr/>
        </p:nvSpPr>
        <p:spPr bwMode="auto">
          <a:xfrm>
            <a:off x="142875" y="71438"/>
            <a:ext cx="7572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ПЕРЕЧЕНЬ ЛЬГОТНЫХ КАТЕГОРИЙ ГРАЖДАН,</a:t>
            </a:r>
          </a:p>
          <a:p>
            <a:pPr algn="ctr"/>
            <a:r>
              <a:rPr lang="ru-RU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ПОЛУЧАЮЩИХ ЛЬГОТНОЕ ЛЕКАРСТВЕННОЕ ОБЕСПЕЧЕНИЕ ЗА СЧЕТ СРЕДСТВ РЕГИОНАЛЬНОГО БЮДЖЕТА</a:t>
            </a:r>
          </a:p>
        </p:txBody>
      </p:sp>
      <p:sp>
        <p:nvSpPr>
          <p:cNvPr id="9224" name="Прямоугольник 12"/>
          <p:cNvSpPr>
            <a:spLocks noChangeArrowheads="1"/>
          </p:cNvSpPr>
          <p:nvPr/>
        </p:nvSpPr>
        <p:spPr bwMode="auto">
          <a:xfrm>
            <a:off x="2286000" y="2551113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225" name="Прямоугольник 13"/>
          <p:cNvSpPr>
            <a:spLocks noChangeArrowheads="1"/>
          </p:cNvSpPr>
          <p:nvPr/>
        </p:nvSpPr>
        <p:spPr bwMode="auto">
          <a:xfrm>
            <a:off x="2286000" y="2551113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226" name="Содержимое 7"/>
          <p:cNvSpPr txBox="1">
            <a:spLocks/>
          </p:cNvSpPr>
          <p:nvPr/>
        </p:nvSpPr>
        <p:spPr bwMode="auto">
          <a:xfrm>
            <a:off x="323850" y="1285875"/>
            <a:ext cx="8507413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-342900" algn="just">
              <a:buFont typeface="Wingdings" pitchFamily="2" charset="2"/>
              <a:buChar char="ü"/>
            </a:pP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Постановлением Правительства Российской Федерации от 30.07.1994 года №890 «О государственной поддержке развития медицинской промышленности  и улучшения обеспечения населения и учреждений здравоохранения лекарственными средствами и изделиями медицинского назначения» установлено, что население 12-х социальных групп и 31 категории заболеваний, имеют право на бесплатное обеспечение лекарственными средствами за счет средств регионального бюджета.</a:t>
            </a:r>
          </a:p>
          <a:p>
            <a:pPr indent="-342900" algn="just">
              <a:buFont typeface="Wingdings" pitchFamily="2" charset="2"/>
              <a:buChar char="ü"/>
            </a:pPr>
            <a:endParaRPr lang="ru-RU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Всего на территории Мурманской области за счет Регионального бюджета обеспечиваются 56 669 чел. (на 01.10.2015г.)</a:t>
            </a:r>
          </a:p>
          <a:p>
            <a:pPr indent="-342900" algn="just">
              <a:lnSpc>
                <a:spcPct val="150000"/>
              </a:lnSpc>
              <a:buFont typeface="Wingdings" pitchFamily="2" charset="2"/>
              <a:buChar char="ü"/>
            </a:pPr>
            <a:endParaRPr lang="ru-RU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 этом, 9 групп федеральных льготников перечислены в Постановлении Правительства РФ №890 и имеют право на получение бесплатное лекарственное обеспечение, в том числе и за счет средств регионального бюджета.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42875"/>
            <a:ext cx="7472362" cy="8683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 smtClean="0"/>
              <a:t>ОСНОВНЫЕ ФУНКЦИИ, РЕАЛИЗУЕМЫЕ В СИСТЕМЕ</a:t>
            </a:r>
            <a:br>
              <a:rPr lang="ru-RU" sz="2800" b="1" dirty="0" smtClean="0"/>
            </a:br>
            <a:r>
              <a:rPr lang="ru-RU" sz="2800" b="1" dirty="0" smtClean="0"/>
              <a:t>«ЕФАРМА2»</a:t>
            </a:r>
            <a:endParaRPr lang="ru-RU" sz="2800" dirty="0"/>
          </a:p>
        </p:txBody>
      </p:sp>
      <p:sp>
        <p:nvSpPr>
          <p:cNvPr id="10243" name="Rectangle 9"/>
          <p:cNvSpPr txBox="1">
            <a:spLocks noChangeArrowheads="1"/>
          </p:cNvSpPr>
          <p:nvPr/>
        </p:nvSpPr>
        <p:spPr bwMode="auto">
          <a:xfrm>
            <a:off x="395288" y="1484313"/>
            <a:ext cx="8207375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2000" b="1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2000" b="1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endParaRPr lang="ru-RU" sz="1600">
              <a:solidFill>
                <a:srgbClr val="000000"/>
              </a:solidFill>
              <a:latin typeface="Arial Unicode MS" pitchFamily="34" charset="-128"/>
            </a:endParaRPr>
          </a:p>
          <a:p>
            <a:pPr marL="1143000" lvl="2" indent="-228600">
              <a:spcBef>
                <a:spcPct val="20000"/>
              </a:spcBef>
              <a:buFont typeface="Arial" charset="0"/>
              <a:buChar char="•"/>
            </a:pPr>
            <a:endParaRPr lang="ru-RU" sz="1600">
              <a:solidFill>
                <a:srgbClr val="000000"/>
              </a:solidFill>
              <a:latin typeface="Arial Unicode MS" pitchFamily="34" charset="-128"/>
            </a:endParaRPr>
          </a:p>
        </p:txBody>
      </p:sp>
      <p:pic>
        <p:nvPicPr>
          <p:cNvPr id="10244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0"/>
            <a:ext cx="11430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214313" y="4286250"/>
            <a:ext cx="8786812" cy="24288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ежедневный учет обеспеченных и поставленных на отсроченное обслуживание рецептов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прием ЛП от УФО в полном соответствии с электронными и бумажными накладными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проведение инвентаризации товарных остатков автоматизированный учет товародвижения (прихода и расхода ЛП) с использованием электронных приходных и расходных (возвратных) накладных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формирование пакета документов по отчетному периоду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313" y="1357313"/>
            <a:ext cx="8786812" cy="24288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  <a:defRPr/>
            </a:pPr>
            <a:r>
              <a:rPr lang="ru-RU" sz="17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распределение поставок по контракту на основании разнарядок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17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принятие мер по обеспечению оперативных заявок аптечных  организаций (АО) и рецептов, находящихся на отсроченном обслуживании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17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формирование пакета документов для представления в Министерство на основе принятых после проведения автоматической экспертизы сводных реестров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17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формирование установленной отчетности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17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предоставление АО электронных накладных на поставляемые ЛП, прием от АО возвратных накладных</a:t>
            </a:r>
            <a:endParaRPr lang="ru-RU" dirty="0"/>
          </a:p>
        </p:txBody>
      </p:sp>
      <p:sp>
        <p:nvSpPr>
          <p:cNvPr id="10247" name="Прямоугольник 18"/>
          <p:cNvSpPr>
            <a:spLocks noChangeArrowheads="1"/>
          </p:cNvSpPr>
          <p:nvPr/>
        </p:nvSpPr>
        <p:spPr bwMode="auto">
          <a:xfrm>
            <a:off x="500063" y="3857625"/>
            <a:ext cx="4786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Аптечные организации</a:t>
            </a:r>
            <a:r>
              <a:rPr lang="ru-RU" sz="2000" b="1">
                <a:solidFill>
                  <a:srgbClr val="000000"/>
                </a:solidFill>
              </a:rPr>
              <a:t>:  </a:t>
            </a:r>
          </a:p>
        </p:txBody>
      </p:sp>
      <p:sp>
        <p:nvSpPr>
          <p:cNvPr id="10248" name="Прямоугольник 9"/>
          <p:cNvSpPr>
            <a:spLocks noChangeArrowheads="1"/>
          </p:cNvSpPr>
          <p:nvPr/>
        </p:nvSpPr>
        <p:spPr bwMode="auto">
          <a:xfrm>
            <a:off x="428625" y="928688"/>
            <a:ext cx="800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Уполномоченные фармацевтические организации (УФО):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Облако 49"/>
          <p:cNvSpPr/>
          <p:nvPr/>
        </p:nvSpPr>
        <p:spPr>
          <a:xfrm>
            <a:off x="4464050" y="4418013"/>
            <a:ext cx="828675" cy="6842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Облако 47"/>
          <p:cNvSpPr/>
          <p:nvPr/>
        </p:nvSpPr>
        <p:spPr>
          <a:xfrm>
            <a:off x="2627313" y="3017838"/>
            <a:ext cx="873125" cy="6969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Облако 1"/>
          <p:cNvSpPr/>
          <p:nvPr/>
        </p:nvSpPr>
        <p:spPr>
          <a:xfrm>
            <a:off x="5561013" y="1557338"/>
            <a:ext cx="1082675" cy="87153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Облако 40"/>
          <p:cNvSpPr/>
          <p:nvPr/>
        </p:nvSpPr>
        <p:spPr>
          <a:xfrm>
            <a:off x="6429375" y="3097213"/>
            <a:ext cx="914400" cy="6842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142875" y="0"/>
            <a:ext cx="82153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65000"/>
              </a:lnSpc>
            </a:pPr>
            <a:r>
              <a:rPr lang="ru-RU" altLang="ru-RU" sz="26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Информационная система льготного лекарственного обеспечения сегодня</a:t>
            </a:r>
          </a:p>
        </p:txBody>
      </p:sp>
      <p:graphicFrame>
        <p:nvGraphicFramePr>
          <p:cNvPr id="1026" name="Object 104"/>
          <p:cNvGraphicFramePr>
            <a:graphicFrameLocks noChangeAspect="1"/>
          </p:cNvGraphicFramePr>
          <p:nvPr>
            <p:ph sz="quarter" idx="2"/>
          </p:nvPr>
        </p:nvGraphicFramePr>
        <p:xfrm>
          <a:off x="784225" y="3214688"/>
          <a:ext cx="1147763" cy="758825"/>
        </p:xfrm>
        <a:graphic>
          <a:graphicData uri="http://schemas.openxmlformats.org/presentationml/2006/ole">
            <p:oleObj spid="_x0000_s1026" name="Visio" r:id="rId4" imgW="931535" imgH="616520" progId="">
              <p:embed/>
            </p:oleObj>
          </a:graphicData>
        </a:graphic>
      </p:graphicFrame>
      <p:sp>
        <p:nvSpPr>
          <p:cNvPr id="1032" name="Line 112"/>
          <p:cNvSpPr>
            <a:spLocks noChangeShapeType="1"/>
          </p:cNvSpPr>
          <p:nvPr/>
        </p:nvSpPr>
        <p:spPr bwMode="auto">
          <a:xfrm flipV="1">
            <a:off x="5219700" y="5913438"/>
            <a:ext cx="18351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33" name="Line 113"/>
          <p:cNvSpPr>
            <a:spLocks noChangeShapeType="1"/>
          </p:cNvSpPr>
          <p:nvPr/>
        </p:nvSpPr>
        <p:spPr bwMode="auto">
          <a:xfrm flipH="1">
            <a:off x="4464050" y="4149725"/>
            <a:ext cx="431800" cy="11874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34" name="Line 114"/>
          <p:cNvSpPr>
            <a:spLocks noChangeShapeType="1"/>
          </p:cNvSpPr>
          <p:nvPr/>
        </p:nvSpPr>
        <p:spPr bwMode="auto">
          <a:xfrm flipV="1">
            <a:off x="4824413" y="4149725"/>
            <a:ext cx="395287" cy="11874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35" name="Text Box 127"/>
          <p:cNvSpPr txBox="1">
            <a:spLocks noChangeArrowheads="1"/>
          </p:cNvSpPr>
          <p:nvPr/>
        </p:nvSpPr>
        <p:spPr bwMode="auto">
          <a:xfrm>
            <a:off x="5616575" y="5408613"/>
            <a:ext cx="9731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00" b="1"/>
              <a:t>Отпуск пациентам</a:t>
            </a:r>
          </a:p>
        </p:txBody>
      </p:sp>
      <p:sp>
        <p:nvSpPr>
          <p:cNvPr id="1036" name="Text Box 128"/>
          <p:cNvSpPr txBox="1">
            <a:spLocks noChangeArrowheads="1"/>
          </p:cNvSpPr>
          <p:nvPr/>
        </p:nvSpPr>
        <p:spPr bwMode="auto">
          <a:xfrm>
            <a:off x="4932363" y="4652963"/>
            <a:ext cx="12239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00" b="1"/>
              <a:t>Информация об обеспечении по рецептам и товародвижении</a:t>
            </a:r>
          </a:p>
        </p:txBody>
      </p:sp>
      <p:sp>
        <p:nvSpPr>
          <p:cNvPr id="1037" name="Slide Number Placeholder 3"/>
          <p:cNvSpPr txBox="1">
            <a:spLocks noGrp="1"/>
          </p:cNvSpPr>
          <p:nvPr/>
        </p:nvSpPr>
        <p:spPr bwMode="auto">
          <a:xfrm>
            <a:off x="377825" y="5753100"/>
            <a:ext cx="857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altLang="ru-RU" sz="3200" b="1">
              <a:solidFill>
                <a:schemeClr val="bg1"/>
              </a:solidFill>
            </a:endParaRPr>
          </a:p>
        </p:txBody>
      </p:sp>
      <p:sp>
        <p:nvSpPr>
          <p:cNvPr id="1038" name="Text Box 171"/>
          <p:cNvSpPr txBox="1">
            <a:spLocks noChangeArrowheads="1"/>
          </p:cNvSpPr>
          <p:nvPr/>
        </p:nvSpPr>
        <p:spPr bwMode="auto">
          <a:xfrm>
            <a:off x="3600450" y="4400550"/>
            <a:ext cx="973138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00" b="1"/>
              <a:t>персонифицированные данные о льготниках и рецептах</a:t>
            </a:r>
          </a:p>
        </p:txBody>
      </p:sp>
      <p:sp>
        <p:nvSpPr>
          <p:cNvPr id="1039" name="Line 185"/>
          <p:cNvSpPr>
            <a:spLocks noChangeShapeType="1"/>
          </p:cNvSpPr>
          <p:nvPr/>
        </p:nvSpPr>
        <p:spPr bwMode="auto">
          <a:xfrm flipH="1">
            <a:off x="7559675" y="4508500"/>
            <a:ext cx="541338" cy="973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40" name="Line 187"/>
          <p:cNvSpPr>
            <a:spLocks noChangeShapeType="1"/>
          </p:cNvSpPr>
          <p:nvPr/>
        </p:nvSpPr>
        <p:spPr bwMode="auto">
          <a:xfrm>
            <a:off x="1692275" y="3933825"/>
            <a:ext cx="2087563" cy="1765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41" name="Text Box 188"/>
          <p:cNvSpPr txBox="1">
            <a:spLocks noChangeArrowheads="1"/>
          </p:cNvSpPr>
          <p:nvPr/>
        </p:nvSpPr>
        <p:spPr bwMode="auto">
          <a:xfrm>
            <a:off x="1439863" y="4711700"/>
            <a:ext cx="1295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00" b="1"/>
              <a:t>Поступление товара</a:t>
            </a:r>
          </a:p>
        </p:txBody>
      </p:sp>
      <p:sp>
        <p:nvSpPr>
          <p:cNvPr id="1042" name="Line 190"/>
          <p:cNvSpPr>
            <a:spLocks noChangeShapeType="1"/>
          </p:cNvSpPr>
          <p:nvPr/>
        </p:nvSpPr>
        <p:spPr bwMode="auto">
          <a:xfrm flipV="1">
            <a:off x="5214938" y="1357313"/>
            <a:ext cx="1884362" cy="1282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43" name="Line 191"/>
          <p:cNvSpPr>
            <a:spLocks noChangeShapeType="1"/>
          </p:cNvSpPr>
          <p:nvPr/>
        </p:nvSpPr>
        <p:spPr bwMode="auto">
          <a:xfrm>
            <a:off x="5795963" y="3265488"/>
            <a:ext cx="1944687" cy="3317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44" name="Text Box 127"/>
          <p:cNvSpPr txBox="1">
            <a:spLocks noChangeArrowheads="1"/>
          </p:cNvSpPr>
          <p:nvPr/>
        </p:nvSpPr>
        <p:spPr bwMode="auto">
          <a:xfrm>
            <a:off x="6515100" y="2649538"/>
            <a:ext cx="97313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00" b="1"/>
              <a:t>Выписка рецептов, заявки</a:t>
            </a:r>
          </a:p>
        </p:txBody>
      </p:sp>
      <p:sp>
        <p:nvSpPr>
          <p:cNvPr id="1045" name="Text Box 188"/>
          <p:cNvSpPr txBox="1">
            <a:spLocks noChangeArrowheads="1"/>
          </p:cNvSpPr>
          <p:nvPr/>
        </p:nvSpPr>
        <p:spPr bwMode="auto">
          <a:xfrm>
            <a:off x="2160588" y="4041775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00" b="1"/>
              <a:t>Электронные накладные</a:t>
            </a:r>
          </a:p>
        </p:txBody>
      </p:sp>
      <p:sp>
        <p:nvSpPr>
          <p:cNvPr id="1046" name="Line 191"/>
          <p:cNvSpPr>
            <a:spLocks noChangeShapeType="1"/>
          </p:cNvSpPr>
          <p:nvPr/>
        </p:nvSpPr>
        <p:spPr bwMode="auto">
          <a:xfrm flipH="1">
            <a:off x="1979613" y="3265488"/>
            <a:ext cx="2247900" cy="1873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47" name="Text Box 188"/>
          <p:cNvSpPr txBox="1">
            <a:spLocks noChangeArrowheads="1"/>
          </p:cNvSpPr>
          <p:nvPr/>
        </p:nvSpPr>
        <p:spPr bwMode="auto">
          <a:xfrm>
            <a:off x="2305050" y="2624138"/>
            <a:ext cx="12954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00" b="1"/>
              <a:t>ГК, разнарядки</a:t>
            </a:r>
          </a:p>
        </p:txBody>
      </p:sp>
      <p:sp>
        <p:nvSpPr>
          <p:cNvPr id="1048" name="Text Box 127"/>
          <p:cNvSpPr txBox="1">
            <a:spLocks noChangeArrowheads="1"/>
          </p:cNvSpPr>
          <p:nvPr/>
        </p:nvSpPr>
        <p:spPr bwMode="auto">
          <a:xfrm>
            <a:off x="4843463" y="1474788"/>
            <a:ext cx="1130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00" b="1"/>
              <a:t>Вся информация о лек. обеспечении</a:t>
            </a:r>
          </a:p>
        </p:txBody>
      </p:sp>
      <p:pic>
        <p:nvPicPr>
          <p:cNvPr id="1049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0"/>
            <a:ext cx="11430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Овал 31"/>
          <p:cNvSpPr/>
          <p:nvPr/>
        </p:nvSpPr>
        <p:spPr>
          <a:xfrm>
            <a:off x="6858000" y="5286375"/>
            <a:ext cx="1000125" cy="1000125"/>
          </a:xfrm>
          <a:prstGeom prst="ellipse">
            <a:avLst/>
          </a:prstGeom>
          <a:blipFill rotWithShape="0">
            <a:blip r:embed="rId6" cstate="print"/>
            <a:stretch>
              <a:fillRect/>
            </a:stretch>
          </a:blipFill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51" name="Picture 6" descr="MC900431627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5" y="5286375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3786188" y="6286500"/>
            <a:ext cx="1279525" cy="37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82936" tIns="41468" rIns="82936" bIns="41468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414338"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828675"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244600"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658938"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116138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573338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030538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487738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9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Аптека</a:t>
            </a:r>
          </a:p>
        </p:txBody>
      </p:sp>
      <p:pic>
        <p:nvPicPr>
          <p:cNvPr id="1053" name="Picture 10" descr="https://proxy.imgsmail.ru/?h=UcA0JKaalEAy65qUBE8_ug&amp;e=1408906030976&amp;url717=www.svarga.net.ua/wp-content/uploads/2013/09/1343965819_0_505c3_10d28eb7_xl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5" y="2286000"/>
            <a:ext cx="2214563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" name="Прямоугольник 37"/>
          <p:cNvSpPr>
            <a:spLocks noChangeArrowheads="1"/>
          </p:cNvSpPr>
          <p:nvPr/>
        </p:nvSpPr>
        <p:spPr bwMode="auto">
          <a:xfrm>
            <a:off x="8001000" y="428625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  ЛПУ</a:t>
            </a:r>
          </a:p>
        </p:txBody>
      </p:sp>
      <p:pic>
        <p:nvPicPr>
          <p:cNvPr id="1055" name="Picture 5" descr="здание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750" y="857250"/>
            <a:ext cx="1214438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6" name="Рисунок 14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72375" y="3000375"/>
            <a:ext cx="14287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7" name="TextBox 17"/>
          <p:cNvSpPr txBox="1">
            <a:spLocks noChangeArrowheads="1"/>
          </p:cNvSpPr>
          <p:nvPr/>
        </p:nvSpPr>
        <p:spPr bwMode="auto">
          <a:xfrm>
            <a:off x="7215188" y="2071688"/>
            <a:ext cx="946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МЗ МО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807243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ОБЪЕМ СРЕДСТВ РЕГИОНАЛЬНОГО БЮДЖЕТА, ПРЕДУСМОТРЕННЫЙ НА ЛЬГОТНОЕ ЛЕКАРСТВЕННОЕ ОБЕСПЕЧЕНИЕ  (МЛН. РУБ.) </a:t>
            </a:r>
            <a:endParaRPr lang="ru-RU" dirty="0">
              <a:latin typeface="+mn-lt"/>
              <a:cs typeface="+mn-cs"/>
            </a:endParaRPr>
          </a:p>
        </p:txBody>
      </p:sp>
      <p:graphicFrame>
        <p:nvGraphicFramePr>
          <p:cNvPr id="2050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246063" y="1001713"/>
          <a:ext cx="8845550" cy="3182937"/>
        </p:xfrm>
        <a:graphic>
          <a:graphicData uri="http://schemas.openxmlformats.org/presentationml/2006/ole">
            <p:oleObj spid="_x0000_s2050" name="Worksheet" r:id="rId4" imgW="10068116" imgH="3629025" progId="Excel.Sheet.8">
              <p:embed/>
            </p:oleObj>
          </a:graphicData>
        </a:graphic>
      </p:graphicFrame>
      <p:pic>
        <p:nvPicPr>
          <p:cNvPr id="2052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72450" y="0"/>
            <a:ext cx="9715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83F3-48BA-4E70-8F9A-26C457491C5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  <p:sp>
        <p:nvSpPr>
          <p:cNvPr id="2054" name="Прямоугольник 6"/>
          <p:cNvSpPr>
            <a:spLocks noChangeArrowheads="1"/>
          </p:cNvSpPr>
          <p:nvPr/>
        </p:nvSpPr>
        <p:spPr bwMode="auto">
          <a:xfrm>
            <a:off x="0" y="4786313"/>
            <a:ext cx="9144000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состоянию на 01.10.2015 для обеспечения в 2015 году:</a:t>
            </a:r>
          </a:p>
          <a:p>
            <a:pPr algn="ctr">
              <a:lnSpc>
                <a:spcPct val="150000"/>
              </a:lnSpc>
            </a:pPr>
            <a:r>
              <a:rPr lang="ru-RU"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проведено 31 аукцион на общую сумму 587,3 млн. руб.,</a:t>
            </a:r>
          </a:p>
          <a:p>
            <a:pPr algn="ctr">
              <a:lnSpc>
                <a:spcPct val="150000"/>
              </a:lnSpc>
              <a:buFontTx/>
              <a:buChar char="-"/>
            </a:pPr>
            <a:r>
              <a:rPr lang="ru-RU"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стадии размещении 6 аукционов на общую сумму 24,9 млн. руб.,</a:t>
            </a:r>
          </a:p>
          <a:p>
            <a:pPr algn="ctr">
              <a:lnSpc>
                <a:spcPct val="150000"/>
              </a:lnSpc>
            </a:pPr>
            <a:r>
              <a:rPr lang="ru-RU"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обеспечения в 2016 году: </a:t>
            </a:r>
          </a:p>
          <a:p>
            <a:pPr algn="ctr">
              <a:lnSpc>
                <a:spcPct val="150000"/>
              </a:lnSpc>
            </a:pPr>
            <a:r>
              <a:rPr lang="ru-RU" sz="15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в стадии размещения 3 аукциона на общую сумму 306,18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88" y="4500563"/>
            <a:ext cx="14287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6" name="Прямоугольник 10"/>
          <p:cNvSpPr>
            <a:spLocks noChangeArrowheads="1"/>
          </p:cNvSpPr>
          <p:nvPr/>
        </p:nvSpPr>
        <p:spPr bwMode="auto">
          <a:xfrm>
            <a:off x="571500" y="4262438"/>
            <a:ext cx="2214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Утверждено средств регионального бюджета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28938" y="4500563"/>
            <a:ext cx="142875" cy="14287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8" name="Прямоугольник 14"/>
          <p:cNvSpPr>
            <a:spLocks noChangeArrowheads="1"/>
          </p:cNvSpPr>
          <p:nvPr/>
        </p:nvSpPr>
        <p:spPr bwMode="auto">
          <a:xfrm>
            <a:off x="3071813" y="4429125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Исполнено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14813" y="4500563"/>
            <a:ext cx="142875" cy="142875"/>
          </a:xfrm>
          <a:prstGeom prst="rect">
            <a:avLst/>
          </a:prstGeom>
          <a:solidFill>
            <a:srgbClr val="FF0000"/>
          </a:solidFill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60" name="Прямоугольник 17"/>
          <p:cNvSpPr>
            <a:spLocks noChangeArrowheads="1"/>
          </p:cNvSpPr>
          <p:nvPr/>
        </p:nvSpPr>
        <p:spPr bwMode="auto">
          <a:xfrm>
            <a:off x="4429125" y="4429125"/>
            <a:ext cx="2143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Заключено на 2015 год</a:t>
            </a:r>
          </a:p>
        </p:txBody>
      </p:sp>
      <p:pic>
        <p:nvPicPr>
          <p:cNvPr id="2061" name="Picture 11" descr="http://mcd.in.ua/wp-content/uploads/2013/08/a4037d02263cb78151d5ca3d14ff3f3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8" y="4857750"/>
            <a:ext cx="14478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6500813" y="4500563"/>
            <a:ext cx="142875" cy="14287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63" name="Прямоугольник 14"/>
          <p:cNvSpPr>
            <a:spLocks noChangeArrowheads="1"/>
          </p:cNvSpPr>
          <p:nvPr/>
        </p:nvSpPr>
        <p:spPr bwMode="auto">
          <a:xfrm>
            <a:off x="6643688" y="4429125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 размещении 2016 год</a:t>
            </a:r>
          </a:p>
          <a:p>
            <a:endParaRPr lang="ru-RU" sz="1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01000" cy="642938"/>
          </a:xfrm>
        </p:spPr>
        <p:txBody>
          <a:bodyPr/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ПРОБЛЕМЫ ЛЬГОТНОГО ЛЕКАРСТВЕННОГО ОБЕСПЕЧЕНИЯ</a:t>
            </a:r>
            <a:endParaRPr lang="en-US" sz="20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4143F7-D4EF-4D8C-A86C-C8C9EB346BD8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1268" name="AutoShape 8"/>
          <p:cNvSpPr>
            <a:spLocks noChangeArrowheads="1"/>
          </p:cNvSpPr>
          <p:nvPr/>
        </p:nvSpPr>
        <p:spPr bwMode="gray">
          <a:xfrm>
            <a:off x="3357563" y="3548063"/>
            <a:ext cx="500062" cy="344487"/>
          </a:xfrm>
          <a:prstGeom prst="rightArrow">
            <a:avLst>
              <a:gd name="adj1" fmla="val 50000"/>
              <a:gd name="adj2" fmla="val 45504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ltGray">
          <a:xfrm>
            <a:off x="3721100" y="5000625"/>
            <a:ext cx="5422900" cy="1295400"/>
          </a:xfrm>
          <a:prstGeom prst="roundRect">
            <a:avLst>
              <a:gd name="adj" fmla="val 1150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70" name="AutoShape 10"/>
          <p:cNvSpPr>
            <a:spLocks noChangeArrowheads="1"/>
          </p:cNvSpPr>
          <p:nvPr/>
        </p:nvSpPr>
        <p:spPr bwMode="gray">
          <a:xfrm>
            <a:off x="3143250" y="5510213"/>
            <a:ext cx="671513" cy="347662"/>
          </a:xfrm>
          <a:prstGeom prst="rightArrow">
            <a:avLst>
              <a:gd name="adj1" fmla="val 50000"/>
              <a:gd name="adj2" fmla="val 45113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gray">
          <a:xfrm>
            <a:off x="3714750" y="1062038"/>
            <a:ext cx="5429250" cy="1268412"/>
          </a:xfrm>
          <a:prstGeom prst="roundRect">
            <a:avLst>
              <a:gd name="adj" fmla="val 1150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72" name="AutoShape 12"/>
          <p:cNvSpPr>
            <a:spLocks noChangeArrowheads="1"/>
          </p:cNvSpPr>
          <p:nvPr/>
        </p:nvSpPr>
        <p:spPr bwMode="gray">
          <a:xfrm>
            <a:off x="3357563" y="1419225"/>
            <a:ext cx="519112" cy="344488"/>
          </a:xfrm>
          <a:prstGeom prst="rightArrow">
            <a:avLst>
              <a:gd name="adj1" fmla="val 50000"/>
              <a:gd name="adj2" fmla="val 45493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gray">
          <a:xfrm>
            <a:off x="1857375" y="1000125"/>
            <a:ext cx="1857375" cy="1298575"/>
          </a:xfrm>
          <a:prstGeom prst="roundRect">
            <a:avLst>
              <a:gd name="adj" fmla="val 11921"/>
            </a:avLst>
          </a:prstGeom>
          <a:solidFill>
            <a:srgbClr val="FF0000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30" name="Freeform 14"/>
          <p:cNvSpPr>
            <a:spLocks/>
          </p:cNvSpPr>
          <p:nvPr/>
        </p:nvSpPr>
        <p:spPr bwMode="gray">
          <a:xfrm>
            <a:off x="1878013" y="992188"/>
            <a:ext cx="811212" cy="649287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48627"/>
                  <a:invGamma/>
                </a:schemeClr>
              </a:gs>
              <a:gs pos="50000">
                <a:schemeClr val="hlink">
                  <a:alpha val="0"/>
                </a:schemeClr>
              </a:gs>
              <a:gs pos="100000">
                <a:schemeClr val="hlink">
                  <a:gamma/>
                  <a:tint val="48627"/>
                  <a:invGamma/>
                </a:schemeClr>
              </a:gs>
            </a:gsLst>
            <a:lin ang="270000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gray">
          <a:xfrm>
            <a:off x="1857375" y="3035300"/>
            <a:ext cx="1928813" cy="1250950"/>
          </a:xfrm>
          <a:prstGeom prst="roundRect">
            <a:avLst>
              <a:gd name="adj" fmla="val 11921"/>
            </a:avLst>
          </a:prstGeom>
          <a:solidFill>
            <a:srgbClr val="FF0000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32" name="Freeform 16"/>
          <p:cNvSpPr>
            <a:spLocks/>
          </p:cNvSpPr>
          <p:nvPr/>
        </p:nvSpPr>
        <p:spPr bwMode="gray">
          <a:xfrm>
            <a:off x="1870075" y="3044825"/>
            <a:ext cx="811213" cy="649288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48627"/>
                  <a:invGamma/>
                </a:schemeClr>
              </a:gs>
              <a:gs pos="50000">
                <a:schemeClr val="folHlink">
                  <a:alpha val="0"/>
                </a:schemeClr>
              </a:gs>
              <a:gs pos="100000">
                <a:schemeClr val="folHlink">
                  <a:gamma/>
                  <a:tint val="48627"/>
                  <a:invGamma/>
                </a:schemeClr>
              </a:gs>
            </a:gsLst>
            <a:lin ang="270000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gray">
          <a:xfrm>
            <a:off x="1857375" y="4929188"/>
            <a:ext cx="1895475" cy="1357312"/>
          </a:xfrm>
          <a:prstGeom prst="roundRect">
            <a:avLst>
              <a:gd name="adj" fmla="val 11921"/>
            </a:avLst>
          </a:prstGeom>
          <a:solidFill>
            <a:srgbClr val="FF0000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34" name="Freeform 18"/>
          <p:cNvSpPr>
            <a:spLocks/>
          </p:cNvSpPr>
          <p:nvPr/>
        </p:nvSpPr>
        <p:spPr bwMode="gray">
          <a:xfrm>
            <a:off x="1857375" y="4929188"/>
            <a:ext cx="811213" cy="649287"/>
          </a:xfrm>
          <a:custGeom>
            <a:avLst/>
            <a:gdLst>
              <a:gd name="T0" fmla="*/ 118 w 596"/>
              <a:gd name="T1" fmla="*/ 0 h 598"/>
              <a:gd name="T2" fmla="*/ 0 w 596"/>
              <a:gd name="T3" fmla="*/ 118 h 598"/>
              <a:gd name="T4" fmla="*/ 0 w 596"/>
              <a:gd name="T5" fmla="*/ 589 h 598"/>
              <a:gd name="T6" fmla="*/ 161 w 596"/>
              <a:gd name="T7" fmla="*/ 174 h 598"/>
              <a:gd name="T8" fmla="*/ 589 w 596"/>
              <a:gd name="T9" fmla="*/ 0 h 598"/>
              <a:gd name="T10" fmla="*/ 118 w 596"/>
              <a:gd name="T11" fmla="*/ 0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48627"/>
                  <a:invGamma/>
                </a:schemeClr>
              </a:gs>
              <a:gs pos="50000">
                <a:schemeClr val="accent2">
                  <a:alpha val="0"/>
                </a:schemeClr>
              </a:gs>
              <a:gs pos="100000">
                <a:schemeClr val="accent2">
                  <a:gamma/>
                  <a:tint val="48627"/>
                  <a:invGamma/>
                </a:schemeClr>
              </a:gs>
            </a:gsLst>
            <a:lin ang="270000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79" name="Text Box 20"/>
          <p:cNvSpPr txBox="1">
            <a:spLocks noChangeArrowheads="1"/>
          </p:cNvSpPr>
          <p:nvPr/>
        </p:nvSpPr>
        <p:spPr bwMode="black">
          <a:xfrm>
            <a:off x="3786188" y="5157788"/>
            <a:ext cx="4929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Постановление Правительства РФ  от 30.07. 1994 № 890 противоречит  Федеральному закону от 17.07.1999 № 178-ФЗ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Федеральный закон № 44 ограничивает возможность экстренного приобретения лекарственных препаратов при возникновении необходимости</a:t>
            </a:r>
          </a:p>
          <a:p>
            <a:pPr eaLnBrk="0" hangingPunct="0"/>
            <a:r>
              <a:rPr lang="ru-RU" sz="12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2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280" name="Text Box 24"/>
          <p:cNvSpPr txBox="1">
            <a:spLocks noChangeArrowheads="1"/>
          </p:cNvSpPr>
          <p:nvPr/>
        </p:nvSpPr>
        <p:spPr bwMode="white">
          <a:xfrm>
            <a:off x="1838325" y="5373688"/>
            <a:ext cx="18049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EFFFF"/>
                </a:solidFill>
                <a:latin typeface="Times New Roman" pitchFamily="18" charset="0"/>
                <a:cs typeface="Times New Roman" pitchFamily="18" charset="0"/>
              </a:rPr>
              <a:t>Нормативно-правовые</a:t>
            </a:r>
            <a:endParaRPr lang="en-US" sz="1600" b="1">
              <a:solidFill>
                <a:srgbClr val="FE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1" name="Text Box 26"/>
          <p:cNvSpPr txBox="1">
            <a:spLocks noChangeArrowheads="1"/>
          </p:cNvSpPr>
          <p:nvPr/>
        </p:nvSpPr>
        <p:spPr bwMode="white">
          <a:xfrm>
            <a:off x="2000250" y="1428750"/>
            <a:ext cx="1673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EFFFF"/>
                </a:solidFill>
                <a:latin typeface="Times New Roman" pitchFamily="18" charset="0"/>
                <a:cs typeface="Times New Roman" pitchFamily="18" charset="0"/>
              </a:rPr>
              <a:t>Финансовые</a:t>
            </a:r>
            <a:endParaRPr lang="en-US" sz="1600" b="1">
              <a:solidFill>
                <a:srgbClr val="FE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AutoShape 9"/>
          <p:cNvSpPr>
            <a:spLocks noChangeArrowheads="1"/>
          </p:cNvSpPr>
          <p:nvPr/>
        </p:nvSpPr>
        <p:spPr bwMode="ltGray">
          <a:xfrm>
            <a:off x="3721100" y="3044825"/>
            <a:ext cx="5422900" cy="1295400"/>
          </a:xfrm>
          <a:prstGeom prst="roundRect">
            <a:avLst>
              <a:gd name="adj" fmla="val 1150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83" name="Text Box 20"/>
          <p:cNvSpPr txBox="1">
            <a:spLocks noChangeArrowheads="1"/>
          </p:cNvSpPr>
          <p:nvPr/>
        </p:nvSpPr>
        <p:spPr bwMode="black">
          <a:xfrm>
            <a:off x="3786188" y="1143000"/>
            <a:ext cx="5357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Постоянное увеличение финансовых затрат из средств регионального бюджета на обеспечение лекарственными препаратами больных с орфанными заболеваниями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Увеличение стоимости отечественных, особенно препаратов дешевого сегмента, а также импортных лекарственных препаратов</a:t>
            </a:r>
          </a:p>
          <a:p>
            <a:pPr eaLnBrk="0" hangingPunct="0">
              <a:buFont typeface="Wingdings" pitchFamily="2" charset="2"/>
              <a:buChar char="Ø"/>
            </a:pPr>
            <a:endParaRPr lang="en-US" sz="12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1284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5" name="Text Box 24"/>
          <p:cNvSpPr txBox="1">
            <a:spLocks noChangeArrowheads="1"/>
          </p:cNvSpPr>
          <p:nvPr/>
        </p:nvSpPr>
        <p:spPr bwMode="white">
          <a:xfrm>
            <a:off x="1838325" y="3187700"/>
            <a:ext cx="18049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EFFFF"/>
                </a:solidFill>
                <a:latin typeface="Times New Roman" pitchFamily="18" charset="0"/>
                <a:cs typeface="Times New Roman" pitchFamily="18" charset="0"/>
              </a:rPr>
              <a:t>Поставка лекарственных препаратов</a:t>
            </a:r>
            <a:endParaRPr lang="en-US" sz="1600" b="1">
              <a:solidFill>
                <a:srgbClr val="FE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6" name="Text Box 20"/>
          <p:cNvSpPr txBox="1">
            <a:spLocks noChangeArrowheads="1"/>
          </p:cNvSpPr>
          <p:nvPr/>
        </p:nvSpPr>
        <p:spPr bwMode="black">
          <a:xfrm>
            <a:off x="3857625" y="3044825"/>
            <a:ext cx="49291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Ограничение ввоза (полное прекращение поставок) лекарственных препаратов, производимых  за пределами Российской Федерации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Приостановление производства отдельных лекарственных препаратов заводами-производителями в связи с ограничениями поставок субстанций</a:t>
            </a:r>
          </a:p>
          <a:p>
            <a:pPr eaLnBrk="0" hangingPunct="0"/>
            <a:r>
              <a:rPr lang="ru-RU" sz="12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2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1287" name="Группа 37"/>
          <p:cNvGrpSpPr>
            <a:grpSpLocks/>
          </p:cNvGrpSpPr>
          <p:nvPr/>
        </p:nvGrpSpPr>
        <p:grpSpPr bwMode="auto">
          <a:xfrm>
            <a:off x="785813" y="1285875"/>
            <a:ext cx="1212850" cy="4662488"/>
            <a:chOff x="500034" y="1214422"/>
            <a:chExt cx="1212415" cy="4662507"/>
          </a:xfrm>
        </p:grpSpPr>
        <p:sp>
          <p:nvSpPr>
            <p:cNvPr id="14363" name="Freeform 6"/>
            <p:cNvSpPr>
              <a:spLocks/>
            </p:cNvSpPr>
            <p:nvPr/>
          </p:nvSpPr>
          <p:spPr bwMode="gray">
            <a:xfrm>
              <a:off x="571445" y="1214422"/>
              <a:ext cx="1141004" cy="1876433"/>
            </a:xfrm>
            <a:custGeom>
              <a:avLst/>
              <a:gdLst>
                <a:gd name="T0" fmla="*/ 118 w 933"/>
                <a:gd name="T1" fmla="*/ 1044 h 1182"/>
                <a:gd name="T2" fmla="*/ 128 w 933"/>
                <a:gd name="T3" fmla="*/ 340 h 1182"/>
                <a:gd name="T4" fmla="*/ 264 w 933"/>
                <a:gd name="T5" fmla="*/ 210 h 1182"/>
                <a:gd name="T6" fmla="*/ 720 w 933"/>
                <a:gd name="T7" fmla="*/ 202 h 1182"/>
                <a:gd name="T8" fmla="*/ 720 w 933"/>
                <a:gd name="T9" fmla="*/ 320 h 1182"/>
                <a:gd name="T10" fmla="*/ 933 w 933"/>
                <a:gd name="T11" fmla="*/ 153 h 1182"/>
                <a:gd name="T12" fmla="*/ 712 w 933"/>
                <a:gd name="T13" fmla="*/ 0 h 1182"/>
                <a:gd name="T14" fmla="*/ 714 w 933"/>
                <a:gd name="T15" fmla="*/ 92 h 1182"/>
                <a:gd name="T16" fmla="*/ 234 w 933"/>
                <a:gd name="T17" fmla="*/ 94 h 1182"/>
                <a:gd name="T18" fmla="*/ 0 w 933"/>
                <a:gd name="T19" fmla="*/ 298 h 1182"/>
                <a:gd name="T20" fmla="*/ 0 w 933"/>
                <a:gd name="T21" fmla="*/ 1058 h 1182"/>
                <a:gd name="T22" fmla="*/ 118 w 933"/>
                <a:gd name="T23" fmla="*/ 1044 h 118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3"/>
                <a:gd name="T37" fmla="*/ 0 h 1182"/>
                <a:gd name="T38" fmla="*/ 933 w 933"/>
                <a:gd name="T39" fmla="*/ 1182 h 118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gray">
            <a:xfrm>
              <a:off x="500034" y="3286118"/>
              <a:ext cx="1141003" cy="1876433"/>
            </a:xfrm>
            <a:custGeom>
              <a:avLst/>
              <a:gdLst>
                <a:gd name="T0" fmla="*/ 118 w 933"/>
                <a:gd name="T1" fmla="*/ 1044 h 1182"/>
                <a:gd name="T2" fmla="*/ 128 w 933"/>
                <a:gd name="T3" fmla="*/ 340 h 1182"/>
                <a:gd name="T4" fmla="*/ 264 w 933"/>
                <a:gd name="T5" fmla="*/ 210 h 1182"/>
                <a:gd name="T6" fmla="*/ 720 w 933"/>
                <a:gd name="T7" fmla="*/ 202 h 1182"/>
                <a:gd name="T8" fmla="*/ 720 w 933"/>
                <a:gd name="T9" fmla="*/ 320 h 1182"/>
                <a:gd name="T10" fmla="*/ 933 w 933"/>
                <a:gd name="T11" fmla="*/ 153 h 1182"/>
                <a:gd name="T12" fmla="*/ 712 w 933"/>
                <a:gd name="T13" fmla="*/ 0 h 1182"/>
                <a:gd name="T14" fmla="*/ 714 w 933"/>
                <a:gd name="T15" fmla="*/ 92 h 1182"/>
                <a:gd name="T16" fmla="*/ 234 w 933"/>
                <a:gd name="T17" fmla="*/ 94 h 1182"/>
                <a:gd name="T18" fmla="*/ 0 w 933"/>
                <a:gd name="T19" fmla="*/ 298 h 1182"/>
                <a:gd name="T20" fmla="*/ 0 w 933"/>
                <a:gd name="T21" fmla="*/ 1058 h 1182"/>
                <a:gd name="T22" fmla="*/ 118 w 933"/>
                <a:gd name="T23" fmla="*/ 1044 h 118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3"/>
                <a:gd name="T37" fmla="*/ 0 h 1182"/>
                <a:gd name="T38" fmla="*/ 933 w 933"/>
                <a:gd name="T39" fmla="*/ 1182 h 118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4"/>
            <p:cNvSpPr>
              <a:spLocks/>
            </p:cNvSpPr>
            <p:nvPr/>
          </p:nvSpPr>
          <p:spPr bwMode="gray">
            <a:xfrm flipV="1">
              <a:off x="500034" y="4000496"/>
              <a:ext cx="1141003" cy="1876433"/>
            </a:xfrm>
            <a:custGeom>
              <a:avLst/>
              <a:gdLst>
                <a:gd name="T0" fmla="*/ 118 w 933"/>
                <a:gd name="T1" fmla="*/ 1044 h 1182"/>
                <a:gd name="T2" fmla="*/ 128 w 933"/>
                <a:gd name="T3" fmla="*/ 340 h 1182"/>
                <a:gd name="T4" fmla="*/ 264 w 933"/>
                <a:gd name="T5" fmla="*/ 210 h 1182"/>
                <a:gd name="T6" fmla="*/ 720 w 933"/>
                <a:gd name="T7" fmla="*/ 202 h 1182"/>
                <a:gd name="T8" fmla="*/ 720 w 933"/>
                <a:gd name="T9" fmla="*/ 320 h 1182"/>
                <a:gd name="T10" fmla="*/ 933 w 933"/>
                <a:gd name="T11" fmla="*/ 153 h 1182"/>
                <a:gd name="T12" fmla="*/ 712 w 933"/>
                <a:gd name="T13" fmla="*/ 0 h 1182"/>
                <a:gd name="T14" fmla="*/ 714 w 933"/>
                <a:gd name="T15" fmla="*/ 92 h 1182"/>
                <a:gd name="T16" fmla="*/ 234 w 933"/>
                <a:gd name="T17" fmla="*/ 94 h 1182"/>
                <a:gd name="T18" fmla="*/ 0 w 933"/>
                <a:gd name="T19" fmla="*/ 298 h 1182"/>
                <a:gd name="T20" fmla="*/ 0 w 933"/>
                <a:gd name="T21" fmla="*/ 1058 h 1182"/>
                <a:gd name="T22" fmla="*/ 118 w 933"/>
                <a:gd name="T23" fmla="*/ 1044 h 118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3"/>
                <a:gd name="T37" fmla="*/ 0 h 1182"/>
                <a:gd name="T38" fmla="*/ 933 w 933"/>
                <a:gd name="T39" fmla="*/ 1182 h 118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11288" name="Picture 19" descr="YG_circl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28938"/>
            <a:ext cx="164306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9" name="Text Box 23"/>
          <p:cNvSpPr txBox="1">
            <a:spLocks noChangeArrowheads="1"/>
          </p:cNvSpPr>
          <p:nvPr/>
        </p:nvSpPr>
        <p:spPr bwMode="gray">
          <a:xfrm>
            <a:off x="-11113" y="3449638"/>
            <a:ext cx="1654176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i="1">
                <a:latin typeface="Times New Roman" pitchFamily="18" charset="0"/>
                <a:cs typeface="Times New Roman" pitchFamily="18" charset="0"/>
              </a:rPr>
              <a:t>Проблемы</a:t>
            </a:r>
            <a:endParaRPr lang="en-US" b="1" i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072438" cy="714375"/>
          </a:xfrm>
        </p:spPr>
        <p:txBody>
          <a:bodyPr/>
          <a:lstStyle/>
          <a:p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ОЖИДАЕМЫЙ РЕЗУЛЬТАТ ПО СОВЕРШЕНСТВОВАНИЮ  СИСТЕМЫ ЛЬГОТНОГО ЛЕКАРСТВЕННОГО ОБЕСПЕЧЕНИЯ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27D086-3BF1-407C-9D05-877C047CB58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12292" name="Picture 2" descr="C:\Documents and Settings\yuriryab\Рабочий стол\Шаблон-Мурманск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51800" y="0"/>
            <a:ext cx="109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Схема 9"/>
          <p:cNvGraphicFramePr/>
          <p:nvPr/>
        </p:nvGraphicFramePr>
        <p:xfrm>
          <a:off x="285720" y="785794"/>
          <a:ext cx="8438034" cy="451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294" name="Прямоугольник 12"/>
          <p:cNvSpPr>
            <a:spLocks noChangeArrowheads="1"/>
          </p:cNvSpPr>
          <p:nvPr/>
        </p:nvSpPr>
        <p:spPr bwMode="auto">
          <a:xfrm>
            <a:off x="500063" y="5214938"/>
            <a:ext cx="821531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Эффективное взаимодействие заинтересованных федеральных органов исполнительной власти, органов исполнительной власти субъектов Российской Федерации и общественных организаций позволит существенно повысить качество и доступность лекарственного обеспечения и, в целом, медицинской помощи населению страны.</a:t>
            </a:r>
          </a:p>
        </p:txBody>
      </p:sp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3125"/>
            <a:ext cx="8572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5582</TotalTime>
  <Words>1191</Words>
  <Application>Microsoft Office PowerPoint</Application>
  <PresentationFormat>Экран (4:3)</PresentationFormat>
  <Paragraphs>148</Paragraphs>
  <Slides>14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Visio</vt:lpstr>
      <vt:lpstr>Worksheet</vt:lpstr>
      <vt:lpstr>Слайд 1</vt:lpstr>
      <vt:lpstr>Слайд 2</vt:lpstr>
      <vt:lpstr>Слайд 3</vt:lpstr>
      <vt:lpstr>Слайд 4</vt:lpstr>
      <vt:lpstr>ОСНОВНЫЕ ФУНКЦИИ, РЕАЛИЗУЕМЫЕ В СИСТЕМЕ «ЕФАРМА2»</vt:lpstr>
      <vt:lpstr>Слайд 6</vt:lpstr>
      <vt:lpstr>Слайд 7</vt:lpstr>
      <vt:lpstr>ПРОБЛЕМЫ ЛЬГОТНОГО ЛЕКАРСТВЕННОГО ОБЕСПЕЧЕНИЯ</vt:lpstr>
      <vt:lpstr>ОЖИДАЕМЫЙ РЕЗУЛЬТАТ ПО СОВЕРШЕНСТВОВАНИЮ  СИСТЕМЫ ЛЬГОТНОГО ЛЕКАРСТВЕННОГО ОБЕСПЕЧЕНИЯ  </vt:lpstr>
      <vt:lpstr>МЕДИЦИНСКАЯ ПОМОЩЬ ГРАЖДАНАМ ПОЖИЛОГО ВОЗРАСТА</vt:lpstr>
      <vt:lpstr>Высокотехнологичная медицинская помощь</vt:lpstr>
      <vt:lpstr>ОКАЗАНИЕ УСЛУГ ПО ИЗГОТОВЛЕНИЮ  И РЕМОНТУ ЗУБНЫХ ПРОТЕЗОВ </vt:lpstr>
      <vt:lpstr>ОБЕСПЕЧЕНИЕ СЛУХОВЫМИ АППАРАТАМИ</vt:lpstr>
      <vt:lpstr>Слайд 14</vt:lpstr>
    </vt:vector>
  </TitlesOfParts>
  <Company>MINZDRAV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Sytsevich</dc:creator>
  <cp:lastModifiedBy>Mokolene</cp:lastModifiedBy>
  <cp:revision>606</cp:revision>
  <dcterms:created xsi:type="dcterms:W3CDTF">2013-12-23T10:27:56Z</dcterms:created>
  <dcterms:modified xsi:type="dcterms:W3CDTF">2015-10-26T12:59:46Z</dcterms:modified>
</cp:coreProperties>
</file>